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58"/>
  </p:notesMasterIdLst>
  <p:sldIdLst>
    <p:sldId id="276" r:id="rId3"/>
    <p:sldId id="278" r:id="rId4"/>
    <p:sldId id="258" r:id="rId5"/>
    <p:sldId id="340" r:id="rId6"/>
    <p:sldId id="314" r:id="rId7"/>
    <p:sldId id="359" r:id="rId8"/>
    <p:sldId id="341" r:id="rId9"/>
    <p:sldId id="347" r:id="rId10"/>
    <p:sldId id="342" r:id="rId11"/>
    <p:sldId id="344" r:id="rId12"/>
    <p:sldId id="343" r:id="rId13"/>
    <p:sldId id="345" r:id="rId14"/>
    <p:sldId id="292" r:id="rId15"/>
    <p:sldId id="348" r:id="rId16"/>
    <p:sldId id="351" r:id="rId17"/>
    <p:sldId id="352" r:id="rId18"/>
    <p:sldId id="349" r:id="rId19"/>
    <p:sldId id="353" r:id="rId20"/>
    <p:sldId id="355" r:id="rId21"/>
    <p:sldId id="358" r:id="rId22"/>
    <p:sldId id="370" r:id="rId23"/>
    <p:sldId id="354" r:id="rId24"/>
    <p:sldId id="362" r:id="rId25"/>
    <p:sldId id="365" r:id="rId26"/>
    <p:sldId id="364" r:id="rId27"/>
    <p:sldId id="366" r:id="rId28"/>
    <p:sldId id="367" r:id="rId29"/>
    <p:sldId id="368" r:id="rId30"/>
    <p:sldId id="369" r:id="rId31"/>
    <p:sldId id="410" r:id="rId32"/>
    <p:sldId id="412" r:id="rId33"/>
    <p:sldId id="415" r:id="rId34"/>
    <p:sldId id="413" r:id="rId35"/>
    <p:sldId id="417" r:id="rId36"/>
    <p:sldId id="419" r:id="rId37"/>
    <p:sldId id="418" r:id="rId38"/>
    <p:sldId id="416" r:id="rId39"/>
    <p:sldId id="420" r:id="rId40"/>
    <p:sldId id="372" r:id="rId41"/>
    <p:sldId id="373" r:id="rId42"/>
    <p:sldId id="377" r:id="rId43"/>
    <p:sldId id="380" r:id="rId44"/>
    <p:sldId id="381" r:id="rId45"/>
    <p:sldId id="385" r:id="rId46"/>
    <p:sldId id="382" r:id="rId47"/>
    <p:sldId id="384" r:id="rId48"/>
    <p:sldId id="375" r:id="rId49"/>
    <p:sldId id="394" r:id="rId50"/>
    <p:sldId id="395" r:id="rId51"/>
    <p:sldId id="393" r:id="rId52"/>
    <p:sldId id="396" r:id="rId53"/>
    <p:sldId id="402" r:id="rId54"/>
    <p:sldId id="409" r:id="rId55"/>
    <p:sldId id="401" r:id="rId56"/>
    <p:sldId id="270" r:id="rId57"/>
  </p:sldIdLst>
  <p:sldSz cx="12192000" cy="6858000"/>
  <p:notesSz cx="6858000" cy="9144000"/>
  <p:embeddedFontLst>
    <p:embeddedFont>
      <p:font typeface="Calibri" panose="020F0502020204030204" pitchFamily="34" charset="0"/>
      <p:regular r:id="rId59"/>
      <p:bold r:id="rId60"/>
      <p:italic r:id="rId61"/>
      <p:boldItalic r:id="rId62"/>
    </p:embeddedFont>
    <p:embeddedFont>
      <p:font typeface="Cambria Math" panose="02040503050406030204" pitchFamily="18" charset="0"/>
      <p:regular r:id="rId63"/>
    </p:embeddedFont>
    <p:embeddedFont>
      <p:font typeface="等线 Light" panose="02010600030101010101" pitchFamily="2" charset="-122"/>
      <p:regular r:id="rId64"/>
    </p:embeddedFont>
    <p:embeddedFont>
      <p:font typeface="微软雅黑" panose="020B0503020204020204" pitchFamily="34" charset="-122"/>
      <p:regular r:id="rId65"/>
      <p:bold r:id="rId66"/>
    </p:embeddedFont>
  </p:embeddedFontLst>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749" userDrawn="1">
          <p15:clr>
            <a:srgbClr val="A4A3A4"/>
          </p15:clr>
        </p15:guide>
        <p15:guide id="3" orient="horz" pos="225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3097" initials="1"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3ABF4"/>
    <a:srgbClr val="F54334"/>
    <a:srgbClr val="E2EED8"/>
    <a:srgbClr val="FEF1CC"/>
    <a:srgbClr val="FAE4D6"/>
    <a:srgbClr val="D9E2F3"/>
    <a:srgbClr val="FFFFFF"/>
    <a:srgbClr val="900000"/>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0" autoAdjust="0"/>
    <p:restoredTop sz="94660" autoAdjust="0"/>
  </p:normalViewPr>
  <p:slideViewPr>
    <p:cSldViewPr snapToGrid="0">
      <p:cViewPr varScale="1">
        <p:scale>
          <a:sx n="86" d="100"/>
          <a:sy n="86" d="100"/>
        </p:scale>
        <p:origin x="102" y="660"/>
      </p:cViewPr>
      <p:guideLst>
        <p:guide pos="3749"/>
        <p:guide orient="horz" pos="225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990B09-5614-4441-986A-2B8D4B0D146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2.xml"/><Relationship Id="rId5" Type="http://schemas.openxmlformats.org/officeDocument/2006/relationships/tags" Target="../tags/tag6.xml"/><Relationship Id="rId4"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69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0733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2420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58363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994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05949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07328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86164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4434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4340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61301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6" name="PA_矩形 44"/>
          <p:cNvSpPr/>
          <p:nvPr userDrawn="1">
            <p:custDataLst>
              <p:tags r:id="rId1"/>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PA_任意多边形 5"/>
          <p:cNvSpPr>
            <a:spLocks noEditPoints="1"/>
          </p:cNvSpPr>
          <p:nvPr userDrawn="1">
            <p:custDataLst>
              <p:tags r:id="rId2"/>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8" name="PA_等腰三角形 11"/>
          <p:cNvSpPr/>
          <p:nvPr userDrawn="1">
            <p:custDataLst>
              <p:tags r:id="rId3"/>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 name="文本占位符 10"/>
          <p:cNvSpPr>
            <a:spLocks noGrp="1"/>
          </p:cNvSpPr>
          <p:nvPr>
            <p:ph type="body" sz="quarter" idx="10" hasCustomPrompt="1"/>
          </p:nvPr>
        </p:nvSpPr>
        <p:spPr>
          <a:xfrm>
            <a:off x="783811" y="2460080"/>
            <a:ext cx="10624378" cy="914400"/>
          </a:xfrm>
        </p:spPr>
        <p:txBody>
          <a:bodyPr anchor="ctr">
            <a:noAutofit/>
          </a:bodyPr>
          <a:lstStyle>
            <a:lvl1pPr marL="0" indent="0" algn="ctr">
              <a:lnSpc>
                <a:spcPct val="100000"/>
              </a:lnSpc>
              <a:spcBef>
                <a:spcPts val="0"/>
              </a:spcBef>
              <a:buNone/>
              <a:defRPr sz="4400" b="1">
                <a:solidFill>
                  <a:schemeClr val="bg1"/>
                </a:solidFill>
                <a:latin typeface="+mn-ea"/>
                <a:ea typeface="+mn-ea"/>
              </a:defRPr>
            </a:lvl1pPr>
            <a:lvl2pPr marL="457200" indent="0">
              <a:buNone/>
              <a:defRPr/>
            </a:lvl2pPr>
          </a:lstStyle>
          <a:p>
            <a:pPr lvl="0"/>
            <a:r>
              <a:rPr lang="zh-CN" altLang="en-US" dirty="0"/>
              <a:t>编辑母版文本样</a:t>
            </a:r>
          </a:p>
        </p:txBody>
      </p:sp>
      <p:cxnSp>
        <p:nvCxnSpPr>
          <p:cNvPr id="13" name="PA_直接连接符 4"/>
          <p:cNvCxnSpPr/>
          <p:nvPr userDrawn="1">
            <p:custDataLst>
              <p:tags r:id="rId4"/>
            </p:custDataLst>
          </p:nvPr>
        </p:nvCxnSpPr>
        <p:spPr>
          <a:xfrm>
            <a:off x="2171700" y="366744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PA_直接连接符 52"/>
          <p:cNvCxnSpPr/>
          <p:nvPr userDrawn="1">
            <p:custDataLst>
              <p:tags r:id="rId5"/>
            </p:custDataLst>
          </p:nvPr>
        </p:nvCxnSpPr>
        <p:spPr>
          <a:xfrm>
            <a:off x="7646358" y="366744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1" hasCustomPrompt="1"/>
          </p:nvPr>
        </p:nvSpPr>
        <p:spPr>
          <a:xfrm>
            <a:off x="4551428" y="3483521"/>
            <a:ext cx="2962556" cy="464999"/>
          </a:xfrm>
        </p:spPr>
        <p:txBody>
          <a:bodyPr anchor="ctr">
            <a:noAutofit/>
          </a:bodyPr>
          <a:lstStyle>
            <a:lvl1pPr marL="0" indent="0" algn="ctr">
              <a:lnSpc>
                <a:spcPct val="100000"/>
              </a:lnSpc>
              <a:spcBef>
                <a:spcPts val="0"/>
              </a:spcBef>
              <a:buNone/>
              <a:defRPr sz="2000">
                <a:solidFill>
                  <a:schemeClr val="bg1"/>
                </a:solidFill>
              </a:defRPr>
            </a:lvl1pPr>
            <a:lvl2pPr marL="457200" indent="0">
              <a:buNone/>
              <a:defRPr/>
            </a:lvl2pPr>
            <a:lvl5pPr marL="1828800" indent="0">
              <a:buNone/>
              <a:defRPr/>
            </a:lvl5pPr>
          </a:lstStyle>
          <a:p>
            <a:pPr lvl="0"/>
            <a:r>
              <a:rPr lang="zh-CN" altLang="en-US" dirty="0"/>
              <a:t>编辑母版文本样式</a:t>
            </a:r>
          </a:p>
        </p:txBody>
      </p:sp>
    </p:spTree>
    <p:extLst>
      <p:ext uri="{BB962C8B-B14F-4D97-AF65-F5344CB8AC3E}">
        <p14:creationId xmlns:p14="http://schemas.microsoft.com/office/powerpoint/2010/main" val="572274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06195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18.xml"/><Relationship Id="rId7" Type="http://schemas.openxmlformats.org/officeDocument/2006/relationships/image" Target="../media/image40.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hyperlink" Target="https://www.crcv.ucf.edu/data/UCF_Sports_Action.php" TargetMode="External"/><Relationship Id="rId5" Type="http://schemas.openxmlformats.org/officeDocument/2006/relationships/hyperlink" Target="https://towardsdatascience.com/train-custom-dataset-mask-rcnn-6407846598db" TargetMode="External"/><Relationship Id="rId4" Type="http://schemas.openxmlformats.org/officeDocument/2006/relationships/image" Target="../media/image39.png"/><Relationship Id="rId9" Type="http://schemas.openxmlformats.org/officeDocument/2006/relationships/image" Target="../media/image41.jpeg"/></Relationships>
</file>

<file path=ppt/slides/_rels/slide1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slideLayout" Target="../slideLayouts/slideLayout18.xml"/><Relationship Id="rId7" Type="http://schemas.openxmlformats.org/officeDocument/2006/relationships/image" Target="../media/image36.jpe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jpeg"/><Relationship Id="rId3" Type="http://schemas.openxmlformats.org/officeDocument/2006/relationships/slideLayout" Target="../slideLayouts/slideLayout18.xml"/><Relationship Id="rId7" Type="http://schemas.openxmlformats.org/officeDocument/2006/relationships/image" Target="../media/image50.jpeg"/><Relationship Id="rId12" Type="http://schemas.openxmlformats.org/officeDocument/2006/relationships/image" Target="../media/image55.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7.xml"/><Relationship Id="rId7" Type="http://schemas.openxmlformats.org/officeDocument/2006/relationships/image" Target="../media/image60.gif"/><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59.gif"/><Relationship Id="rId11" Type="http://schemas.openxmlformats.org/officeDocument/2006/relationships/image" Target="../media/image64.jpeg"/><Relationship Id="rId5" Type="http://schemas.openxmlformats.org/officeDocument/2006/relationships/image" Target="../media/image58.gif"/><Relationship Id="rId10" Type="http://schemas.openxmlformats.org/officeDocument/2006/relationships/image" Target="../media/image63.jpeg"/><Relationship Id="rId4" Type="http://schemas.openxmlformats.org/officeDocument/2006/relationships/image" Target="../media/image57.gif"/><Relationship Id="rId9" Type="http://schemas.openxmlformats.org/officeDocument/2006/relationships/image" Target="../media/image62.jpe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7.xml"/><Relationship Id="rId7" Type="http://schemas.openxmlformats.org/officeDocument/2006/relationships/image" Target="../media/image68.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6.jpe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7.xml"/><Relationship Id="rId7" Type="http://schemas.openxmlformats.org/officeDocument/2006/relationships/image" Target="../media/image7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3.png"/><Relationship Id="rId9"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83.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85.jpeg"/><Relationship Id="rId4" Type="http://schemas.openxmlformats.org/officeDocument/2006/relationships/image" Target="../media/image84.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88.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89.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1.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90.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91.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60.xml"/><Relationship Id="rId7" Type="http://schemas.openxmlformats.org/officeDocument/2006/relationships/image" Target="../media/image92.gif"/><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94.jpe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87.sv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86.png"/><Relationship Id="rId5" Type="http://schemas.openxmlformats.org/officeDocument/2006/relationships/image" Target="../media/image99.png"/><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8.xml"/><Relationship Id="rId1" Type="http://schemas.openxmlformats.org/officeDocument/2006/relationships/tags" Target="../tags/tag7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0.xml"/><Relationship Id="rId1" Type="http://schemas.openxmlformats.org/officeDocument/2006/relationships/tags" Target="../tags/tag79.xml"/><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slideLayout" Target="../slideLayouts/slideLayout18.xml"/><Relationship Id="rId7" Type="http://schemas.openxmlformats.org/officeDocument/2006/relationships/image" Target="../media/image9.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hyperlink" Target="https://www.analyticsvidhya.com/blog/2021/10/human-pose-estimation-using-machine-learning-in-python/" TargetMode="External"/><Relationship Id="rId5" Type="http://schemas.openxmlformats.org/officeDocument/2006/relationships/hyperlink" Target="https://www.bilibili.com/video/BV1Uh41137Th/" TargetMode="External"/><Relationship Id="rId4" Type="http://schemas.openxmlformats.org/officeDocument/2006/relationships/image" Target="../media/image8.jpe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83.xml"/><Relationship Id="rId7" Type="http://schemas.openxmlformats.org/officeDocument/2006/relationships/image" Target="../media/image87.sv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86.png"/><Relationship Id="rId5" Type="http://schemas.openxmlformats.org/officeDocument/2006/relationships/hyperlink" Target="https://rose1.ntu.edu.sg/dataset/actionRecognition/" TargetMode="External"/><Relationship Id="rId4"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tags" Target="../tags/tag86.xml"/><Relationship Id="rId7" Type="http://schemas.openxmlformats.org/officeDocument/2006/relationships/image" Target="../media/image87.sv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86.png"/><Relationship Id="rId5" Type="http://schemas.openxmlformats.org/officeDocument/2006/relationships/hyperlink" Target="https://finediving.ivg-research.xyz/" TargetMode="External"/><Relationship Id="rId10" Type="http://schemas.openxmlformats.org/officeDocument/2006/relationships/image" Target="../media/image106.jpeg"/><Relationship Id="rId4" Type="http://schemas.openxmlformats.org/officeDocument/2006/relationships/slideLayout" Target="../slideLayouts/slideLayout7.xml"/><Relationship Id="rId9" Type="http://schemas.openxmlformats.org/officeDocument/2006/relationships/image" Target="../media/image105.png"/></Relationships>
</file>

<file path=ppt/slides/_rels/slide42.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tags" Target="../tags/tag89.xml"/><Relationship Id="rId7" Type="http://schemas.openxmlformats.org/officeDocument/2006/relationships/image" Target="../media/image87.sv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86.png"/><Relationship Id="rId5" Type="http://schemas.openxmlformats.org/officeDocument/2006/relationships/hyperlink" Target="https://redirect.cs.umbc.edu/~hpirsiav/quality.html" TargetMode="External"/><Relationship Id="rId4"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0.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09.jpeg"/><Relationship Id="rId5" Type="http://schemas.openxmlformats.org/officeDocument/2006/relationships/image" Target="../media/image108.png"/><Relationship Id="rId4" Type="http://schemas.openxmlformats.org/officeDocument/2006/relationships/hyperlink" Target="https://paperswithcode.com/datasets" TargetMode="Externa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113.png"/><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070.png"/><Relationship Id="rId5" Type="http://schemas.openxmlformats.org/officeDocument/2006/relationships/image" Target="../media/image1060.png"/><Relationship Id="rId4" Type="http://schemas.openxmlformats.org/officeDocument/2006/relationships/image" Target="../media/image1050.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tags" Target="../tags/tag100.xml"/><Relationship Id="rId7" Type="http://schemas.openxmlformats.org/officeDocument/2006/relationships/image" Target="../media/image114.gif"/><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tags" Target="../tags/tag103.xml"/><Relationship Id="rId7" Type="http://schemas.openxmlformats.org/officeDocument/2006/relationships/image" Target="../media/image116.gif"/><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slideLayout" Target="../slideLayouts/slideLayout18.xml"/><Relationship Id="rId7" Type="http://schemas.openxmlformats.org/officeDocument/2006/relationships/image" Target="../media/image15.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image" Target="../media/image119.gif"/><Relationship Id="rId3" Type="http://schemas.openxmlformats.org/officeDocument/2006/relationships/tags" Target="../tags/tag106.xml"/><Relationship Id="rId7" Type="http://schemas.openxmlformats.org/officeDocument/2006/relationships/image" Target="../media/image118.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slideLayout" Target="../slideLayouts/slideLayout7.xml"/><Relationship Id="rId9"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121.gif"/><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24.png"/><Relationship Id="rId3" Type="http://schemas.microsoft.com/office/2007/relationships/media" Target="../media/media1.mp4"/><Relationship Id="rId7" Type="http://schemas.openxmlformats.org/officeDocument/2006/relationships/image" Target="../media/image123.jpe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22.jpeg"/><Relationship Id="rId5" Type="http://schemas.openxmlformats.org/officeDocument/2006/relationships/slideLayout" Target="../slideLayouts/slideLayout7.xml"/><Relationship Id="rId4" Type="http://schemas.openxmlformats.org/officeDocument/2006/relationships/video" Target="../media/media1.mp4"/></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8.jpe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27.png"/><Relationship Id="rId5" Type="http://schemas.openxmlformats.org/officeDocument/2006/relationships/image" Target="../media/image126.jpeg"/><Relationship Id="rId4" Type="http://schemas.openxmlformats.org/officeDocument/2006/relationships/image" Target="../media/image125.png"/></Relationships>
</file>

<file path=ppt/slides/_rels/slide54.xml.rels><?xml version="1.0" encoding="UTF-8" standalone="yes"?>
<Relationships xmlns="http://schemas.openxmlformats.org/package/2006/relationships"><Relationship Id="rId8" Type="http://schemas.openxmlformats.org/officeDocument/2006/relationships/image" Target="../media/image129.png"/><Relationship Id="rId3" Type="http://schemas.microsoft.com/office/2007/relationships/media" Target="../media/media2.mp4"/><Relationship Id="rId7" Type="http://schemas.openxmlformats.org/officeDocument/2006/relationships/slideLayout" Target="../slideLayouts/slideLayout7.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video" Target="../media/media3.wmv"/><Relationship Id="rId5" Type="http://schemas.microsoft.com/office/2007/relationships/media" Target="../media/media3.wmv"/><Relationship Id="rId4" Type="http://schemas.openxmlformats.org/officeDocument/2006/relationships/video" Target="../media/media2.mp4"/><Relationship Id="rId9"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slideLayout" Target="../slideLayouts/slideLayout18.xml"/><Relationship Id="rId1" Type="http://schemas.openxmlformats.org/officeDocument/2006/relationships/tags" Target="../tags/tag11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slideLayout" Target="../slideLayouts/slideLayout18.xml"/><Relationship Id="rId7" Type="http://schemas.openxmlformats.org/officeDocument/2006/relationships/image" Target="../media/image19.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18.xml"/><Relationship Id="rId7" Type="http://schemas.openxmlformats.org/officeDocument/2006/relationships/image" Target="../media/image25.jpe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3" Type="http://schemas.openxmlformats.org/officeDocument/2006/relationships/slideLayout" Target="../slideLayouts/slideLayout18.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jpg"/><Relationship Id="rId15" Type="http://schemas.openxmlformats.org/officeDocument/2006/relationships/image" Target="../media/image38.jpe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 Id="rId1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635"/>
            <a:ext cx="12191365" cy="5840095"/>
            <a:chOff x="1500" y="2218"/>
            <a:chExt cx="16199" cy="8896"/>
          </a:xfrm>
        </p:grpSpPr>
        <p:pic>
          <p:nvPicPr>
            <p:cNvPr id="3" name="图片 2" descr="5S6A8498-1(1)"/>
            <p:cNvPicPr>
              <a:picLocks noChangeAspect="1"/>
            </p:cNvPicPr>
            <p:nvPr/>
          </p:nvPicPr>
          <p:blipFill>
            <a:blip r:embed="rId4">
              <a:lum bright="6000" contrast="-30000"/>
            </a:blip>
            <a:srcRect t="9918" b="7744"/>
            <a:stretch>
              <a:fillRect/>
            </a:stretch>
          </p:blipFill>
          <p:spPr>
            <a:xfrm>
              <a:off x="1500" y="2218"/>
              <a:ext cx="16199" cy="8893"/>
            </a:xfrm>
            <a:prstGeom prst="rect">
              <a:avLst/>
            </a:prstGeom>
          </p:spPr>
        </p:pic>
        <p:sp>
          <p:nvSpPr>
            <p:cNvPr id="5" name="矩形 4"/>
            <p:cNvSpPr/>
            <p:nvPr/>
          </p:nvSpPr>
          <p:spPr>
            <a:xfrm>
              <a:off x="1500" y="2219"/>
              <a:ext cx="16199" cy="8895"/>
            </a:xfrm>
            <a:prstGeom prst="rect">
              <a:avLst/>
            </a:pr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sp>
        <p:nvSpPr>
          <p:cNvPr id="35" name="PA_文本框 34"/>
          <p:cNvSpPr txBox="1"/>
          <p:nvPr>
            <p:custDataLst>
              <p:tags r:id="rId1"/>
            </p:custDataLst>
          </p:nvPr>
        </p:nvSpPr>
        <p:spPr>
          <a:xfrm>
            <a:off x="4959985" y="2331085"/>
            <a:ext cx="7232015" cy="1231265"/>
          </a:xfrm>
          <a:prstGeom prst="rect">
            <a:avLst/>
          </a:prstGeom>
          <a:noFill/>
        </p:spPr>
        <p:txBody>
          <a:bodyPr wrap="square"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200" b="1" i="0" u="none" strike="noStrike" kern="0" cap="none" spc="20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姿态评估综述汇报</a:t>
            </a:r>
          </a:p>
        </p:txBody>
      </p:sp>
      <p:sp>
        <p:nvSpPr>
          <p:cNvPr id="33" name="PA_文本框 49"/>
          <p:cNvSpPr txBox="1"/>
          <p:nvPr>
            <p:custDataLst>
              <p:tags r:id="rId2"/>
            </p:custDataLst>
          </p:nvPr>
        </p:nvSpPr>
        <p:spPr>
          <a:xfrm>
            <a:off x="6439218" y="4148423"/>
            <a:ext cx="5146040" cy="430530"/>
          </a:xfrm>
          <a:prstGeom prst="rect">
            <a:avLst/>
          </a:prstGeom>
          <a:noFill/>
        </p:spPr>
        <p:txBody>
          <a:bodyPr wrap="none" rtlCol="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学生：</a:t>
            </a:r>
            <a:r>
              <a:rPr lang="zh-CN" altLang="en-US" sz="2000" dirty="0">
                <a:solidFill>
                  <a:srgbClr val="FFFFFF"/>
                </a:solidFill>
                <a:latin typeface="微软雅黑" panose="020B0503020204020204" pitchFamily="34" charset="-122"/>
                <a:ea typeface="微软雅黑" panose="020B0503020204020204" pitchFamily="34" charset="-122"/>
              </a:rPr>
              <a:t>邢庆君</a:t>
            </a: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pitchFamily="34" charset="-122"/>
                <a:cs typeface="+mn-cs"/>
                <a:sym typeface="+mn-ea"/>
              </a:rPr>
              <a:t>导师：</a:t>
            </a:r>
            <a:r>
              <a:rPr lang="zh-CN" altLang="en-US" sz="2000" dirty="0">
                <a:solidFill>
                  <a:srgbClr val="FFFFFF"/>
                </a:solidFill>
                <a:latin typeface="微软雅黑" panose="020B0503020204020204" charset="-122"/>
                <a:ea typeface="微软雅黑" panose="020B0503020204020204" pitchFamily="34" charset="-122"/>
                <a:sym typeface="+mn-ea"/>
              </a:rPr>
              <a:t>沈燕飞 教授</a:t>
            </a:r>
            <a:r>
              <a:rPr kumimoji="0" lang="en-US" altLang="zh-CN" sz="20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pitchFamily="34" charset="-122"/>
                <a:cs typeface="+mn-cs"/>
                <a:sym typeface="+mn-ea"/>
              </a:rPr>
              <a:t> </a:t>
            </a:r>
          </a:p>
        </p:txBody>
      </p:sp>
      <p:cxnSp>
        <p:nvCxnSpPr>
          <p:cNvPr id="6" name="直接连接符 5"/>
          <p:cNvCxnSpPr/>
          <p:nvPr/>
        </p:nvCxnSpPr>
        <p:spPr>
          <a:xfrm>
            <a:off x="7537450" y="3750945"/>
            <a:ext cx="4739640" cy="0"/>
          </a:xfrm>
          <a:prstGeom prst="line">
            <a:avLst/>
          </a:prstGeom>
          <a:ln w="15875" cmpd="sng">
            <a:solidFill>
              <a:schemeClr val="bg1"/>
            </a:solidFill>
            <a:prstDash val="solid"/>
            <a:miter lim="800000"/>
            <a:headEnd type="oval" w="med" len="med"/>
          </a:ln>
        </p:spPr>
        <p:style>
          <a:lnRef idx="1">
            <a:schemeClr val="accent1"/>
          </a:lnRef>
          <a:fillRef idx="0">
            <a:schemeClr val="accent1"/>
          </a:fillRef>
          <a:effectRef idx="0">
            <a:schemeClr val="accent1"/>
          </a:effectRef>
          <a:fontRef idx="minor">
            <a:schemeClr val="tx1"/>
          </a:fontRef>
        </p:style>
      </p:cxnSp>
      <p:grpSp>
        <p:nvGrpSpPr>
          <p:cNvPr id="4" name="组合 3"/>
          <p:cNvGrpSpPr>
            <a:grpSpLocks noChangeAspect="1"/>
          </p:cNvGrpSpPr>
          <p:nvPr/>
        </p:nvGrpSpPr>
        <p:grpSpPr>
          <a:xfrm>
            <a:off x="1043305" y="1112520"/>
            <a:ext cx="3763645" cy="3709670"/>
            <a:chOff x="528" y="2642"/>
            <a:chExt cx="6532" cy="6336"/>
          </a:xfrm>
        </p:grpSpPr>
        <p:pic>
          <p:nvPicPr>
            <p:cNvPr id="10" name="图片 9" descr="北京体育大学logo"/>
            <p:cNvPicPr>
              <a:picLocks noChangeAspect="1"/>
            </p:cNvPicPr>
            <p:nvPr/>
          </p:nvPicPr>
          <p:blipFill>
            <a:blip r:embed="rId5"/>
            <a:srcRect l="615" t="20479" r="71422" b="25438"/>
            <a:stretch>
              <a:fillRect/>
            </a:stretch>
          </p:blipFill>
          <p:spPr>
            <a:xfrm>
              <a:off x="576" y="2706"/>
              <a:ext cx="6484" cy="6272"/>
            </a:xfrm>
            <a:prstGeom prst="rect">
              <a:avLst/>
            </a:prstGeom>
            <a:noFill/>
            <a:effectLst/>
          </p:spPr>
        </p:pic>
        <p:pic>
          <p:nvPicPr>
            <p:cNvPr id="11" name="图片 10" descr="北京体育大学logo"/>
            <p:cNvPicPr>
              <a:picLocks noChangeAspect="1"/>
            </p:cNvPicPr>
            <p:nvPr/>
          </p:nvPicPr>
          <p:blipFill>
            <a:blip r:embed="rId5">
              <a:lum bright="100000"/>
            </a:blip>
            <a:srcRect l="615" t="20479" r="71422" b="25438"/>
            <a:stretch>
              <a:fillRect/>
            </a:stretch>
          </p:blipFill>
          <p:spPr>
            <a:xfrm>
              <a:off x="528" y="2642"/>
              <a:ext cx="6484" cy="6272"/>
            </a:xfrm>
            <a:prstGeom prst="rect">
              <a:avLst/>
            </a:prstGeom>
            <a:noFill/>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5B8C466-B802-47A5-90B5-E5A529131F23}"/>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t="14802"/>
          <a:stretch/>
        </p:blipFill>
        <p:spPr bwMode="auto">
          <a:xfrm>
            <a:off x="1572577" y="542452"/>
            <a:ext cx="3905251" cy="135166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什么是姿态评估：</a:t>
            </a:r>
          </a:p>
        </p:txBody>
      </p:sp>
      <p:sp>
        <p:nvSpPr>
          <p:cNvPr id="7" name="文本框 6"/>
          <p:cNvSpPr txBox="1"/>
          <p:nvPr/>
        </p:nvSpPr>
        <p:spPr>
          <a:xfrm>
            <a:off x="2207895"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姿态评估</a:t>
            </a:r>
          </a:p>
        </p:txBody>
      </p:sp>
      <p:sp>
        <p:nvSpPr>
          <p:cNvPr id="30" name="文本框 29">
            <a:extLst>
              <a:ext uri="{FF2B5EF4-FFF2-40B4-BE49-F238E27FC236}">
                <a16:creationId xmlns:a16="http://schemas.microsoft.com/office/drawing/2014/main" id="{EB865D15-F647-4841-A9FA-034282A7457E}"/>
              </a:ext>
            </a:extLst>
          </p:cNvPr>
          <p:cNvSpPr txBox="1"/>
          <p:nvPr/>
        </p:nvSpPr>
        <p:spPr>
          <a:xfrm>
            <a:off x="271780" y="2256107"/>
            <a:ext cx="1214120" cy="401264"/>
          </a:xfrm>
          <a:prstGeom prst="rect">
            <a:avLst/>
          </a:prstGeom>
          <a:noFill/>
        </p:spPr>
        <p:txBody>
          <a:bodyPr wrap="square" rtlCol="0">
            <a:spAutoFit/>
          </a:bodyPr>
          <a:lstStyle/>
          <a:p>
            <a:pPr>
              <a:lnSpc>
                <a:spcPct val="120000"/>
              </a:lnSpc>
            </a:pPr>
            <a:r>
              <a:rPr lang="zh-CN" altLang="en-US" dirty="0"/>
              <a:t>姿态估计</a:t>
            </a:r>
            <a:endParaRPr lang="en-US" altLang="zh-CN" dirty="0"/>
          </a:p>
        </p:txBody>
      </p:sp>
      <p:sp>
        <p:nvSpPr>
          <p:cNvPr id="8" name="文本框 7">
            <a:extLst>
              <a:ext uri="{FF2B5EF4-FFF2-40B4-BE49-F238E27FC236}">
                <a16:creationId xmlns:a16="http://schemas.microsoft.com/office/drawing/2014/main" id="{0CDDD4D5-4695-4282-9281-25549A27A84A}"/>
              </a:ext>
            </a:extLst>
          </p:cNvPr>
          <p:cNvSpPr txBox="1"/>
          <p:nvPr/>
        </p:nvSpPr>
        <p:spPr>
          <a:xfrm>
            <a:off x="273600" y="3581928"/>
            <a:ext cx="1118870" cy="401264"/>
          </a:xfrm>
          <a:prstGeom prst="rect">
            <a:avLst/>
          </a:prstGeom>
          <a:noFill/>
        </p:spPr>
        <p:txBody>
          <a:bodyPr wrap="square" rtlCol="0">
            <a:spAutoFit/>
          </a:bodyPr>
          <a:lstStyle/>
          <a:p>
            <a:pPr>
              <a:lnSpc>
                <a:spcPct val="120000"/>
              </a:lnSpc>
            </a:pPr>
            <a:r>
              <a:rPr lang="zh-CN" altLang="en-US" dirty="0"/>
              <a:t>姿态识别</a:t>
            </a:r>
            <a:endParaRPr lang="en-US" altLang="zh-CN" dirty="0"/>
          </a:p>
        </p:txBody>
      </p:sp>
      <p:sp>
        <p:nvSpPr>
          <p:cNvPr id="9" name="文本框 8">
            <a:extLst>
              <a:ext uri="{FF2B5EF4-FFF2-40B4-BE49-F238E27FC236}">
                <a16:creationId xmlns:a16="http://schemas.microsoft.com/office/drawing/2014/main" id="{1EC5EAAD-CBA0-42A4-9702-9F2CA8A89671}"/>
              </a:ext>
            </a:extLst>
          </p:cNvPr>
          <p:cNvSpPr txBox="1"/>
          <p:nvPr/>
        </p:nvSpPr>
        <p:spPr>
          <a:xfrm>
            <a:off x="273600" y="4948451"/>
            <a:ext cx="1118870" cy="401264"/>
          </a:xfrm>
          <a:prstGeom prst="rect">
            <a:avLst/>
          </a:prstGeom>
          <a:noFill/>
        </p:spPr>
        <p:txBody>
          <a:bodyPr wrap="square" rtlCol="0">
            <a:spAutoFit/>
          </a:bodyPr>
          <a:lstStyle/>
          <a:p>
            <a:pPr>
              <a:lnSpc>
                <a:spcPct val="120000"/>
              </a:lnSpc>
            </a:pPr>
            <a:r>
              <a:rPr lang="zh-CN" altLang="en-US" dirty="0"/>
              <a:t>姿态评估</a:t>
            </a:r>
            <a:endParaRPr lang="en-US" altLang="zh-CN" dirty="0"/>
          </a:p>
        </p:txBody>
      </p:sp>
      <p:sp>
        <p:nvSpPr>
          <p:cNvPr id="10" name="文本框 9">
            <a:extLst>
              <a:ext uri="{FF2B5EF4-FFF2-40B4-BE49-F238E27FC236}">
                <a16:creationId xmlns:a16="http://schemas.microsoft.com/office/drawing/2014/main" id="{7B40727A-2EFA-445C-90C0-0C58719323D7}"/>
              </a:ext>
            </a:extLst>
          </p:cNvPr>
          <p:cNvSpPr txBox="1"/>
          <p:nvPr/>
        </p:nvSpPr>
        <p:spPr>
          <a:xfrm>
            <a:off x="271780" y="973209"/>
            <a:ext cx="1118870" cy="401264"/>
          </a:xfrm>
          <a:prstGeom prst="rect">
            <a:avLst/>
          </a:prstGeom>
          <a:noFill/>
        </p:spPr>
        <p:txBody>
          <a:bodyPr wrap="square" rtlCol="0">
            <a:spAutoFit/>
          </a:bodyPr>
          <a:lstStyle/>
          <a:p>
            <a:pPr>
              <a:lnSpc>
                <a:spcPct val="120000"/>
              </a:lnSpc>
            </a:pPr>
            <a:r>
              <a:rPr lang="zh-CN" altLang="en-US" dirty="0"/>
              <a:t>图像分割</a:t>
            </a:r>
            <a:endParaRPr lang="en-US" altLang="zh-CN" dirty="0"/>
          </a:p>
        </p:txBody>
      </p:sp>
      <p:sp>
        <p:nvSpPr>
          <p:cNvPr id="11" name="文本框 10">
            <a:extLst>
              <a:ext uri="{FF2B5EF4-FFF2-40B4-BE49-F238E27FC236}">
                <a16:creationId xmlns:a16="http://schemas.microsoft.com/office/drawing/2014/main" id="{71B1C71B-7624-445F-B5DE-BBAFD2693675}"/>
              </a:ext>
            </a:extLst>
          </p:cNvPr>
          <p:cNvSpPr txBox="1"/>
          <p:nvPr/>
        </p:nvSpPr>
        <p:spPr>
          <a:xfrm>
            <a:off x="0" y="6075369"/>
            <a:ext cx="11530617" cy="784830"/>
          </a:xfrm>
          <a:prstGeom prst="rect">
            <a:avLst/>
          </a:prstGeom>
          <a:noFill/>
        </p:spPr>
        <p:txBody>
          <a:bodyPr wrap="square" rtlCol="0">
            <a:spAutoFit/>
          </a:bodyPr>
          <a:lstStyle/>
          <a:p>
            <a:pPr marL="228600" indent="-228600">
              <a:buFont typeface="+mj-lt"/>
              <a:buAutoNum type="arabicPeriod"/>
            </a:pPr>
            <a:r>
              <a:rPr lang="en-US" altLang="zh-CN" sz="900" dirty="0">
                <a:hlinkClick r:id="rId5"/>
              </a:rPr>
              <a:t>https://towardsdatascience.com/train-custom-dataset-mask-rcnn-6407846598db</a:t>
            </a:r>
            <a:endParaRPr lang="en-US" altLang="zh-CN" sz="900" dirty="0"/>
          </a:p>
          <a:p>
            <a:pPr marL="228600" indent="-228600">
              <a:buFont typeface="+mj-lt"/>
              <a:buAutoNum type="arabicPeriod"/>
            </a:pPr>
            <a:r>
              <a:rPr lang="en-US" altLang="zh-CN" sz="900" dirty="0"/>
              <a:t>Zheng, C., Wu, W., Chen, C., Yang, T., Zhu, S., Shen, J., ... &amp; Shah, M. (2020). Deep learning-based human pose estimation: A survey. </a:t>
            </a:r>
            <a:r>
              <a:rPr lang="en-US" altLang="zh-CN" sz="900" dirty="0" err="1"/>
              <a:t>arXiv</a:t>
            </a:r>
            <a:r>
              <a:rPr lang="en-US" altLang="zh-CN" sz="900" dirty="0"/>
              <a:t> preprint arXiv:2012.13392.</a:t>
            </a:r>
          </a:p>
          <a:p>
            <a:pPr marL="228600" indent="-228600">
              <a:buFont typeface="+mj-lt"/>
              <a:buAutoNum type="arabicPeriod"/>
            </a:pPr>
            <a:r>
              <a:rPr lang="en-US" altLang="zh-CN" sz="900" dirty="0">
                <a:hlinkClick r:id="rId6"/>
              </a:rPr>
              <a:t>https://www.crcv.ucf.edu/data/UCF_Sports_Action.php</a:t>
            </a:r>
            <a:endParaRPr lang="en-US" altLang="zh-CN" sz="900" dirty="0"/>
          </a:p>
          <a:p>
            <a:pPr marL="228600" indent="-228600">
              <a:buFont typeface="+mj-lt"/>
              <a:buAutoNum type="arabicPeriod"/>
            </a:pPr>
            <a:r>
              <a:rPr lang="en-US" altLang="zh-CN" sz="900" dirty="0" err="1"/>
              <a:t>Pirsiavash</a:t>
            </a:r>
            <a:r>
              <a:rPr lang="en-US" altLang="zh-CN" sz="900" dirty="0"/>
              <a:t>, H., </a:t>
            </a:r>
            <a:r>
              <a:rPr lang="en-US" altLang="zh-CN" sz="900" dirty="0" err="1"/>
              <a:t>Vondrick</a:t>
            </a:r>
            <a:r>
              <a:rPr lang="en-US" altLang="zh-CN" sz="900" dirty="0"/>
              <a:t>, C., &amp; Torralba, A. (2014). Assessing the quality of actions. In Computer Vision–ECCV 2014: 13th European Conference, Zurich, Switzerland, September 6-12, 2014, Proceedings, Part VI 13 (pp. 556-571). Springer International Publishing.</a:t>
            </a:r>
          </a:p>
        </p:txBody>
      </p:sp>
      <p:pic>
        <p:nvPicPr>
          <p:cNvPr id="12" name="图片 11">
            <a:extLst>
              <a:ext uri="{FF2B5EF4-FFF2-40B4-BE49-F238E27FC236}">
                <a16:creationId xmlns:a16="http://schemas.microsoft.com/office/drawing/2014/main" id="{B5047212-4A74-4F5E-A685-6AF8F4F537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24977" y="3295418"/>
            <a:ext cx="3351848" cy="1012385"/>
          </a:xfrm>
          <a:prstGeom prst="rect">
            <a:avLst/>
          </a:prstGeom>
        </p:spPr>
      </p:pic>
      <p:pic>
        <p:nvPicPr>
          <p:cNvPr id="5130" name="Picture 10">
            <a:extLst>
              <a:ext uri="{FF2B5EF4-FFF2-40B4-BE49-F238E27FC236}">
                <a16:creationId xmlns:a16="http://schemas.microsoft.com/office/drawing/2014/main" id="{037F11B8-046B-4059-A36A-AB49AB58EE8A}"/>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532951" y="4637440"/>
            <a:ext cx="1735900" cy="1022253"/>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175DD0BB-B6F4-4225-AFA4-A93A26728FAD}"/>
              </a:ext>
            </a:extLst>
          </p:cNvPr>
          <p:cNvSpPr txBox="1"/>
          <p:nvPr/>
        </p:nvSpPr>
        <p:spPr>
          <a:xfrm>
            <a:off x="5727208" y="2210121"/>
            <a:ext cx="5664691" cy="733662"/>
          </a:xfrm>
          <a:prstGeom prst="rect">
            <a:avLst/>
          </a:prstGeom>
          <a:noFill/>
        </p:spPr>
        <p:txBody>
          <a:bodyPr wrap="square" rtlCol="0">
            <a:spAutoFit/>
          </a:bodyPr>
          <a:lstStyle/>
          <a:p>
            <a:pPr>
              <a:lnSpc>
                <a:spcPct val="120000"/>
              </a:lnSpc>
            </a:pPr>
            <a:r>
              <a:rPr lang="zh-CN" altLang="en-US" dirty="0"/>
              <a:t>人体关节、躯干（时空）定位；本质是关键点（特征点）检测</a:t>
            </a:r>
            <a:endParaRPr lang="en-US" altLang="zh-CN" dirty="0"/>
          </a:p>
        </p:txBody>
      </p:sp>
      <p:sp>
        <p:nvSpPr>
          <p:cNvPr id="14" name="箭头: 下 13">
            <a:extLst>
              <a:ext uri="{FF2B5EF4-FFF2-40B4-BE49-F238E27FC236}">
                <a16:creationId xmlns:a16="http://schemas.microsoft.com/office/drawing/2014/main" id="{29CEC358-F91B-4996-90AC-00B2D1CDDC6B}"/>
              </a:ext>
            </a:extLst>
          </p:cNvPr>
          <p:cNvSpPr/>
          <p:nvPr/>
        </p:nvSpPr>
        <p:spPr>
          <a:xfrm>
            <a:off x="711201" y="1688178"/>
            <a:ext cx="145384" cy="325677"/>
          </a:xfrm>
          <a:prstGeom prst="downArrow">
            <a:avLst/>
          </a:prstGeom>
          <a:noFill/>
          <a:ln>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B9856FCD-DF70-4639-9A96-AFC14152D30A}"/>
              </a:ext>
            </a:extLst>
          </p:cNvPr>
          <p:cNvSpPr/>
          <p:nvPr/>
        </p:nvSpPr>
        <p:spPr>
          <a:xfrm>
            <a:off x="711201" y="2966298"/>
            <a:ext cx="145384" cy="325677"/>
          </a:xfrm>
          <a:prstGeom prst="downArrow">
            <a:avLst/>
          </a:prstGeom>
          <a:noFill/>
          <a:ln>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AD0BF1B0-2448-4620-B42C-3D9D2C91B07D}"/>
              </a:ext>
            </a:extLst>
          </p:cNvPr>
          <p:cNvSpPr/>
          <p:nvPr/>
        </p:nvSpPr>
        <p:spPr>
          <a:xfrm>
            <a:off x="709607" y="4401048"/>
            <a:ext cx="145384" cy="325677"/>
          </a:xfrm>
          <a:prstGeom prst="downArrow">
            <a:avLst/>
          </a:prstGeom>
          <a:noFill/>
          <a:ln>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2CD40121-998E-4B9C-8846-899F340EB128}"/>
              </a:ext>
            </a:extLst>
          </p:cNvPr>
          <p:cNvCxnSpPr/>
          <p:nvPr/>
        </p:nvCxnSpPr>
        <p:spPr>
          <a:xfrm>
            <a:off x="1724977" y="1894117"/>
            <a:ext cx="9300917"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C12B587-B336-4B38-9557-7301E79EE254}"/>
              </a:ext>
            </a:extLst>
          </p:cNvPr>
          <p:cNvCxnSpPr/>
          <p:nvPr/>
        </p:nvCxnSpPr>
        <p:spPr>
          <a:xfrm>
            <a:off x="1724400" y="3145067"/>
            <a:ext cx="9300917"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F5DF3BD-1E26-4402-B5A3-FBEF7D75F155}"/>
              </a:ext>
            </a:extLst>
          </p:cNvPr>
          <p:cNvCxnSpPr/>
          <p:nvPr/>
        </p:nvCxnSpPr>
        <p:spPr>
          <a:xfrm>
            <a:off x="1724400" y="4510317"/>
            <a:ext cx="9300917"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F5A09991-79C0-4A0F-B7D6-6FC697C3E396}"/>
              </a:ext>
            </a:extLst>
          </p:cNvPr>
          <p:cNvSpPr txBox="1"/>
          <p:nvPr/>
        </p:nvSpPr>
        <p:spPr>
          <a:xfrm>
            <a:off x="5727208" y="1013652"/>
            <a:ext cx="5664691" cy="401264"/>
          </a:xfrm>
          <a:prstGeom prst="rect">
            <a:avLst/>
          </a:prstGeom>
          <a:noFill/>
        </p:spPr>
        <p:txBody>
          <a:bodyPr wrap="square" rtlCol="0">
            <a:spAutoFit/>
          </a:bodyPr>
          <a:lstStyle/>
          <a:p>
            <a:pPr>
              <a:lnSpc>
                <a:spcPct val="120000"/>
              </a:lnSpc>
            </a:pPr>
            <a:r>
              <a:rPr lang="zh-CN" altLang="en-US" dirty="0"/>
              <a:t>本质是对图像中的每个像素进行分类</a:t>
            </a:r>
            <a:endParaRPr lang="en-US" altLang="zh-CN" dirty="0"/>
          </a:p>
        </p:txBody>
      </p:sp>
      <p:sp>
        <p:nvSpPr>
          <p:cNvPr id="33" name="文本框 32">
            <a:extLst>
              <a:ext uri="{FF2B5EF4-FFF2-40B4-BE49-F238E27FC236}">
                <a16:creationId xmlns:a16="http://schemas.microsoft.com/office/drawing/2014/main" id="{A7320AE2-3516-4E91-AC86-0232356A5D1E}"/>
              </a:ext>
            </a:extLst>
          </p:cNvPr>
          <p:cNvSpPr txBox="1"/>
          <p:nvPr/>
        </p:nvSpPr>
        <p:spPr>
          <a:xfrm>
            <a:off x="5727208" y="3625361"/>
            <a:ext cx="5664691" cy="401264"/>
          </a:xfrm>
          <a:prstGeom prst="rect">
            <a:avLst/>
          </a:prstGeom>
          <a:noFill/>
        </p:spPr>
        <p:txBody>
          <a:bodyPr wrap="square" rtlCol="0">
            <a:spAutoFit/>
          </a:bodyPr>
          <a:lstStyle/>
          <a:p>
            <a:pPr>
              <a:lnSpc>
                <a:spcPct val="120000"/>
              </a:lnSpc>
            </a:pPr>
            <a:r>
              <a:rPr lang="zh-CN" altLang="en-US" dirty="0"/>
              <a:t>本质是模式匹配</a:t>
            </a:r>
            <a:endParaRPr lang="en-US" altLang="zh-CN" dirty="0"/>
          </a:p>
        </p:txBody>
      </p:sp>
      <p:sp>
        <p:nvSpPr>
          <p:cNvPr id="34" name="文本框 33">
            <a:extLst>
              <a:ext uri="{FF2B5EF4-FFF2-40B4-BE49-F238E27FC236}">
                <a16:creationId xmlns:a16="http://schemas.microsoft.com/office/drawing/2014/main" id="{809FF4B2-C1C3-4EED-9D88-1961AE70D663}"/>
              </a:ext>
            </a:extLst>
          </p:cNvPr>
          <p:cNvSpPr txBox="1"/>
          <p:nvPr/>
        </p:nvSpPr>
        <p:spPr>
          <a:xfrm>
            <a:off x="5727208" y="4871734"/>
            <a:ext cx="5664691" cy="733662"/>
          </a:xfrm>
          <a:prstGeom prst="rect">
            <a:avLst/>
          </a:prstGeom>
          <a:noFill/>
        </p:spPr>
        <p:txBody>
          <a:bodyPr wrap="square" rtlCol="0">
            <a:spAutoFit/>
          </a:bodyPr>
          <a:lstStyle/>
          <a:p>
            <a:pPr>
              <a:lnSpc>
                <a:spcPct val="120000"/>
              </a:lnSpc>
            </a:pPr>
            <a:r>
              <a:rPr lang="zh-CN" altLang="en-US" dirty="0"/>
              <a:t>以不同的方式量化姿态的质量；本质是一个多对一的映射问题，给定一堆帧的情况下，预测分数</a:t>
            </a:r>
            <a:r>
              <a:rPr lang="en-US" altLang="zh-CN" dirty="0"/>
              <a:t>/</a:t>
            </a:r>
            <a:r>
              <a:rPr lang="zh-CN" altLang="en-US" dirty="0"/>
              <a:t>等级</a:t>
            </a:r>
            <a:r>
              <a:rPr lang="en-US" altLang="zh-CN" dirty="0"/>
              <a:t>/</a:t>
            </a:r>
            <a:r>
              <a:rPr lang="zh-CN" altLang="en-US" dirty="0"/>
              <a:t>类别</a:t>
            </a:r>
            <a:endParaRPr lang="en-US" altLang="zh-CN" dirty="0"/>
          </a:p>
        </p:txBody>
      </p:sp>
      <p:sp>
        <p:nvSpPr>
          <p:cNvPr id="24" name="灯片编号占位符 24">
            <a:extLst>
              <a:ext uri="{FF2B5EF4-FFF2-40B4-BE49-F238E27FC236}">
                <a16:creationId xmlns:a16="http://schemas.microsoft.com/office/drawing/2014/main" id="{C290AD44-D5DE-497E-B90E-A7E7DE74555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10</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3" name="组合 2">
            <a:extLst>
              <a:ext uri="{FF2B5EF4-FFF2-40B4-BE49-F238E27FC236}">
                <a16:creationId xmlns:a16="http://schemas.microsoft.com/office/drawing/2014/main" id="{AAD505A9-4682-44A9-A9DC-DE56C081BA8C}"/>
              </a:ext>
            </a:extLst>
          </p:cNvPr>
          <p:cNvGrpSpPr/>
          <p:nvPr/>
        </p:nvGrpSpPr>
        <p:grpSpPr>
          <a:xfrm>
            <a:off x="2472089" y="1911388"/>
            <a:ext cx="1714906" cy="1212557"/>
            <a:chOff x="2521978" y="-5197966"/>
            <a:chExt cx="5186871" cy="3667478"/>
          </a:xfrm>
        </p:grpSpPr>
        <p:pic>
          <p:nvPicPr>
            <p:cNvPr id="27" name="Picture 6">
              <a:extLst>
                <a:ext uri="{FF2B5EF4-FFF2-40B4-BE49-F238E27FC236}">
                  <a16:creationId xmlns:a16="http://schemas.microsoft.com/office/drawing/2014/main" id="{EDCAB292-8D00-40FF-BAA9-E1B3DC594B05}"/>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2521978" y="-5197966"/>
              <a:ext cx="5109694" cy="318360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2193DD0-B258-4B9F-9AF1-B0750A478DBF}"/>
                </a:ext>
              </a:extLst>
            </p:cNvPr>
            <p:cNvSpPr txBox="1"/>
            <p:nvPr/>
          </p:nvSpPr>
          <p:spPr>
            <a:xfrm>
              <a:off x="2668331" y="-2184602"/>
              <a:ext cx="1799731" cy="651628"/>
            </a:xfrm>
            <a:prstGeom prst="rect">
              <a:avLst/>
            </a:prstGeom>
            <a:noFill/>
          </p:spPr>
          <p:txBody>
            <a:bodyPr wrap="none" rtlCol="0">
              <a:spAutoFit/>
            </a:bodyPr>
            <a:lstStyle/>
            <a:p>
              <a:r>
                <a:rPr lang="zh-CN" altLang="en-US" sz="800" dirty="0"/>
                <a:t>骨架模型</a:t>
              </a:r>
            </a:p>
          </p:txBody>
        </p:sp>
        <p:sp>
          <p:nvSpPr>
            <p:cNvPr id="28" name="文本框 27">
              <a:extLst>
                <a:ext uri="{FF2B5EF4-FFF2-40B4-BE49-F238E27FC236}">
                  <a16:creationId xmlns:a16="http://schemas.microsoft.com/office/drawing/2014/main" id="{22274142-DC62-4EC2-9926-7151D37E3062}"/>
                </a:ext>
              </a:extLst>
            </p:cNvPr>
            <p:cNvSpPr txBox="1"/>
            <p:nvPr/>
          </p:nvSpPr>
          <p:spPr>
            <a:xfrm>
              <a:off x="4311604" y="-2188788"/>
              <a:ext cx="1799731" cy="651628"/>
            </a:xfrm>
            <a:prstGeom prst="rect">
              <a:avLst/>
            </a:prstGeom>
            <a:noFill/>
          </p:spPr>
          <p:txBody>
            <a:bodyPr wrap="none" rtlCol="0">
              <a:spAutoFit/>
            </a:bodyPr>
            <a:lstStyle/>
            <a:p>
              <a:r>
                <a:rPr lang="zh-CN" altLang="en-US" sz="800" dirty="0"/>
                <a:t>轮廓模型</a:t>
              </a:r>
            </a:p>
          </p:txBody>
        </p:sp>
        <p:sp>
          <p:nvSpPr>
            <p:cNvPr id="35" name="文本框 34">
              <a:extLst>
                <a:ext uri="{FF2B5EF4-FFF2-40B4-BE49-F238E27FC236}">
                  <a16:creationId xmlns:a16="http://schemas.microsoft.com/office/drawing/2014/main" id="{4F34F0BE-FCFC-47C0-A320-C05C932FC0E6}"/>
                </a:ext>
              </a:extLst>
            </p:cNvPr>
            <p:cNvSpPr txBox="1"/>
            <p:nvPr/>
          </p:nvSpPr>
          <p:spPr>
            <a:xfrm>
              <a:off x="5909118" y="-2182116"/>
              <a:ext cx="1799731" cy="651628"/>
            </a:xfrm>
            <a:prstGeom prst="rect">
              <a:avLst/>
            </a:prstGeom>
            <a:noFill/>
          </p:spPr>
          <p:txBody>
            <a:bodyPr wrap="none" rtlCol="0">
              <a:spAutoFit/>
            </a:bodyPr>
            <a:lstStyle/>
            <a:p>
              <a:r>
                <a:rPr lang="zh-CN" altLang="en-US" sz="800" dirty="0"/>
                <a:t>体积模型</a:t>
              </a:r>
            </a:p>
          </p:txBody>
        </p:sp>
      </p:grpSp>
    </p:spTree>
    <p:custDataLst>
      <p:tags r:id="rId1"/>
    </p:custDataLst>
    <p:extLst>
      <p:ext uri="{BB962C8B-B14F-4D97-AF65-F5344CB8AC3E}">
        <p14:creationId xmlns:p14="http://schemas.microsoft.com/office/powerpoint/2010/main" val="4057904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什么是姿态评估：</a:t>
            </a:r>
          </a:p>
        </p:txBody>
      </p:sp>
      <p:sp>
        <p:nvSpPr>
          <p:cNvPr id="7" name="文本框 6"/>
          <p:cNvSpPr txBox="1"/>
          <p:nvPr/>
        </p:nvSpPr>
        <p:spPr>
          <a:xfrm>
            <a:off x="2207895"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目的</a:t>
            </a:r>
            <a:r>
              <a:rPr kumimoji="0" lang="en-US" altLang="zh-CN"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a:t>
            </a:r>
            <a:r>
              <a:rPr lang="zh-CN" altLang="en-US" b="1" dirty="0">
                <a:solidFill>
                  <a:srgbClr val="C00000"/>
                </a:solidFill>
                <a:latin typeface="Calibri"/>
                <a:ea typeface="微软雅黑" panose="020B0503020204020204" pitchFamily="34" charset="-122"/>
              </a:rPr>
              <a:t>动机</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EB865D15-F647-4841-A9FA-034282A7457E}"/>
              </a:ext>
            </a:extLst>
          </p:cNvPr>
          <p:cNvSpPr txBox="1"/>
          <p:nvPr/>
        </p:nvSpPr>
        <p:spPr>
          <a:xfrm>
            <a:off x="386080" y="795802"/>
            <a:ext cx="7246620" cy="3725251"/>
          </a:xfrm>
          <a:prstGeom prst="rect">
            <a:avLst/>
          </a:prstGeom>
          <a:noFill/>
        </p:spPr>
        <p:txBody>
          <a:bodyPr wrap="square" rtlCol="0">
            <a:spAutoFit/>
          </a:bodyPr>
          <a:lstStyle/>
          <a:p>
            <a:pPr marL="342900" indent="-342900">
              <a:lnSpc>
                <a:spcPct val="120000"/>
              </a:lnSpc>
              <a:buFont typeface="+mj-lt"/>
              <a:buAutoNum type="arabicPeriod"/>
            </a:pPr>
            <a:r>
              <a:rPr lang="zh-CN" altLang="en-US" dirty="0"/>
              <a:t>现实需求：职业病、危险行为、异常体态、竞技比赛</a:t>
            </a:r>
            <a:endParaRPr lang="en-US" altLang="zh-CN" dirty="0"/>
          </a:p>
          <a:p>
            <a:pPr marL="342900" indent="-342900">
              <a:lnSpc>
                <a:spcPct val="120000"/>
              </a:lnSpc>
              <a:buFont typeface="+mj-lt"/>
              <a:buAutoNum type="arabicPeriod"/>
            </a:pPr>
            <a:endParaRPr lang="en-US" altLang="zh-CN" dirty="0"/>
          </a:p>
          <a:p>
            <a:pPr marL="342900" indent="-342900">
              <a:lnSpc>
                <a:spcPct val="120000"/>
              </a:lnSpc>
              <a:buFont typeface="+mj-lt"/>
              <a:buAutoNum type="arabicPeriod"/>
            </a:pPr>
            <a:endParaRPr lang="en-US" altLang="zh-CN" dirty="0"/>
          </a:p>
          <a:p>
            <a:pPr marL="342900" indent="-342900">
              <a:lnSpc>
                <a:spcPct val="120000"/>
              </a:lnSpc>
              <a:buFont typeface="+mj-lt"/>
              <a:buAutoNum type="arabicPeriod"/>
            </a:pPr>
            <a:endParaRPr lang="en-US" altLang="zh-CN" dirty="0"/>
          </a:p>
          <a:p>
            <a:pPr marL="342900" indent="-342900">
              <a:lnSpc>
                <a:spcPct val="120000"/>
              </a:lnSpc>
              <a:buFont typeface="+mj-lt"/>
              <a:buAutoNum type="arabicPeriod"/>
            </a:pPr>
            <a:endParaRPr lang="en-US" altLang="zh-CN" dirty="0"/>
          </a:p>
          <a:p>
            <a:pPr marL="342900" indent="-342900">
              <a:lnSpc>
                <a:spcPct val="120000"/>
              </a:lnSpc>
              <a:buFont typeface="+mj-lt"/>
              <a:buAutoNum type="arabicPeriod"/>
            </a:pPr>
            <a:r>
              <a:rPr lang="zh-CN" altLang="en-US" dirty="0"/>
              <a:t>便携、低成本及可行性</a:t>
            </a:r>
            <a:endParaRPr lang="en-US" altLang="zh-CN" dirty="0"/>
          </a:p>
          <a:p>
            <a:pPr marL="342900" indent="-342900">
              <a:lnSpc>
                <a:spcPct val="120000"/>
              </a:lnSpc>
              <a:buFont typeface="+mj-lt"/>
              <a:buAutoNum type="arabicPeriod"/>
            </a:pPr>
            <a:endParaRPr lang="en-US" altLang="zh-CN" dirty="0"/>
          </a:p>
          <a:p>
            <a:pPr marL="342900" indent="-342900">
              <a:lnSpc>
                <a:spcPct val="120000"/>
              </a:lnSpc>
              <a:buFont typeface="+mj-lt"/>
              <a:buAutoNum type="arabicPeriod"/>
            </a:pPr>
            <a:endParaRPr lang="en-US" altLang="zh-CN" dirty="0"/>
          </a:p>
          <a:p>
            <a:pPr marL="342900" indent="-342900">
              <a:lnSpc>
                <a:spcPct val="120000"/>
              </a:lnSpc>
              <a:buFont typeface="+mj-lt"/>
              <a:buAutoNum type="arabicPeriod"/>
            </a:pPr>
            <a:endParaRPr lang="en-US" altLang="zh-CN" dirty="0"/>
          </a:p>
          <a:p>
            <a:pPr marL="342900" indent="-342900">
              <a:lnSpc>
                <a:spcPct val="120000"/>
              </a:lnSpc>
              <a:buFont typeface="+mj-lt"/>
              <a:buAutoNum type="arabicPeriod"/>
            </a:pPr>
            <a:endParaRPr lang="en-US" altLang="zh-CN" dirty="0"/>
          </a:p>
          <a:p>
            <a:pPr marL="342900" indent="-342900">
              <a:lnSpc>
                <a:spcPct val="120000"/>
              </a:lnSpc>
              <a:buFont typeface="+mj-lt"/>
              <a:buAutoNum type="arabicPeriod"/>
            </a:pPr>
            <a:r>
              <a:rPr lang="zh-CN" altLang="en-US" dirty="0"/>
              <a:t>应用人群和场景的广泛性</a:t>
            </a:r>
            <a:endParaRPr lang="en-US" altLang="zh-CN" dirty="0"/>
          </a:p>
        </p:txBody>
      </p:sp>
      <p:pic>
        <p:nvPicPr>
          <p:cNvPr id="3" name="图片 2">
            <a:extLst>
              <a:ext uri="{FF2B5EF4-FFF2-40B4-BE49-F238E27FC236}">
                <a16:creationId xmlns:a16="http://schemas.microsoft.com/office/drawing/2014/main" id="{47B8A0F4-FEB9-40B9-BD17-424D128DF11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6500" y="1163637"/>
            <a:ext cx="1320125" cy="1287463"/>
          </a:xfrm>
          <a:prstGeom prst="rect">
            <a:avLst/>
          </a:prstGeom>
        </p:spPr>
      </p:pic>
      <p:pic>
        <p:nvPicPr>
          <p:cNvPr id="5" name="图片 4">
            <a:extLst>
              <a:ext uri="{FF2B5EF4-FFF2-40B4-BE49-F238E27FC236}">
                <a16:creationId xmlns:a16="http://schemas.microsoft.com/office/drawing/2014/main" id="{2E254282-A9B1-4AD1-AEB5-437795C73C4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07437" y="1163637"/>
            <a:ext cx="1693462" cy="1288800"/>
          </a:xfrm>
          <a:prstGeom prst="rect">
            <a:avLst/>
          </a:prstGeom>
        </p:spPr>
      </p:pic>
      <p:pic>
        <p:nvPicPr>
          <p:cNvPr id="9" name="图片 8">
            <a:extLst>
              <a:ext uri="{FF2B5EF4-FFF2-40B4-BE49-F238E27FC236}">
                <a16:creationId xmlns:a16="http://schemas.microsoft.com/office/drawing/2014/main" id="{67DA74ED-90DC-414E-B827-6AC8BB43A72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59532" y="1163637"/>
            <a:ext cx="2467915" cy="1288800"/>
          </a:xfrm>
          <a:prstGeom prst="rect">
            <a:avLst/>
          </a:prstGeom>
        </p:spPr>
      </p:pic>
      <p:pic>
        <p:nvPicPr>
          <p:cNvPr id="11" name="Picture 10">
            <a:extLst>
              <a:ext uri="{FF2B5EF4-FFF2-40B4-BE49-F238E27FC236}">
                <a16:creationId xmlns:a16="http://schemas.microsoft.com/office/drawing/2014/main" id="{4E2D2891-3E37-473A-9EA7-BCA68CF91C5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680889" y="1163637"/>
            <a:ext cx="2186256" cy="1287463"/>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91462EC6-0296-4F13-873D-E6E2118A062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86500" y="2832735"/>
            <a:ext cx="2577600" cy="1288800"/>
          </a:xfrm>
          <a:prstGeom prst="rect">
            <a:avLst/>
          </a:prstGeom>
        </p:spPr>
      </p:pic>
      <p:pic>
        <p:nvPicPr>
          <p:cNvPr id="13" name="图片 12">
            <a:extLst>
              <a:ext uri="{FF2B5EF4-FFF2-40B4-BE49-F238E27FC236}">
                <a16:creationId xmlns:a16="http://schemas.microsoft.com/office/drawing/2014/main" id="{1F8ABB6E-BF05-4402-8E05-E6919123D64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848781" y="2832735"/>
            <a:ext cx="1178666" cy="1288800"/>
          </a:xfrm>
          <a:prstGeom prst="rect">
            <a:avLst/>
          </a:prstGeom>
        </p:spPr>
      </p:pic>
      <p:sp>
        <p:nvSpPr>
          <p:cNvPr id="12" name="灯片编号占位符 24">
            <a:extLst>
              <a:ext uri="{FF2B5EF4-FFF2-40B4-BE49-F238E27FC236}">
                <a16:creationId xmlns:a16="http://schemas.microsoft.com/office/drawing/2014/main" id="{FFA5AFD7-8676-4C62-A2F3-24B4135FD145}"/>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11</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40914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什么是姿态评估：</a:t>
            </a:r>
          </a:p>
        </p:txBody>
      </p:sp>
      <p:sp>
        <p:nvSpPr>
          <p:cNvPr id="7" name="文本框 6"/>
          <p:cNvSpPr txBox="1"/>
          <p:nvPr/>
        </p:nvSpPr>
        <p:spPr>
          <a:xfrm>
            <a:off x="2207895"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latin typeface="Calibri"/>
                <a:ea typeface="微软雅黑" panose="020B0503020204020204" pitchFamily="34" charset="-122"/>
              </a:rPr>
              <a:t>应用人群和场景</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A656CB9-99BC-4044-A9C9-B8AAA4C84B27}"/>
              </a:ext>
            </a:extLst>
          </p:cNvPr>
          <p:cNvSpPr txBox="1"/>
          <p:nvPr/>
        </p:nvSpPr>
        <p:spPr>
          <a:xfrm>
            <a:off x="386080" y="795802"/>
            <a:ext cx="7246620" cy="733662"/>
          </a:xfrm>
          <a:prstGeom prst="rect">
            <a:avLst/>
          </a:prstGeom>
          <a:noFill/>
        </p:spPr>
        <p:txBody>
          <a:bodyPr wrap="square" rtlCol="0">
            <a:spAutoFit/>
          </a:bodyPr>
          <a:lstStyle/>
          <a:p>
            <a:pPr marL="342900" indent="-342900">
              <a:lnSpc>
                <a:spcPct val="120000"/>
              </a:lnSpc>
              <a:buFont typeface="+mj-lt"/>
              <a:buAutoNum type="arabicPeriod"/>
            </a:pPr>
            <a:r>
              <a:rPr lang="zh-CN" altLang="en-US" dirty="0"/>
              <a:t>适用各年龄段、各类人群</a:t>
            </a:r>
            <a:endParaRPr lang="en-US" altLang="zh-CN" dirty="0"/>
          </a:p>
          <a:p>
            <a:pPr marL="342900" indent="-342900">
              <a:lnSpc>
                <a:spcPct val="120000"/>
              </a:lnSpc>
              <a:buFont typeface="+mj-lt"/>
              <a:buAutoNum type="arabicPeriod"/>
            </a:pPr>
            <a:r>
              <a:rPr lang="zh-CN" altLang="en-US" dirty="0"/>
              <a:t>应用场景</a:t>
            </a:r>
            <a:endParaRPr lang="en-US" altLang="zh-CN" dirty="0"/>
          </a:p>
        </p:txBody>
      </p:sp>
      <p:pic>
        <p:nvPicPr>
          <p:cNvPr id="5" name="图片 4">
            <a:extLst>
              <a:ext uri="{FF2B5EF4-FFF2-40B4-BE49-F238E27FC236}">
                <a16:creationId xmlns:a16="http://schemas.microsoft.com/office/drawing/2014/main" id="{8E76A444-6A5A-46D9-8AF7-D8B75DA089B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72432" y="1680879"/>
            <a:ext cx="1611474" cy="1222682"/>
          </a:xfrm>
          <a:prstGeom prst="rect">
            <a:avLst/>
          </a:prstGeom>
        </p:spPr>
      </p:pic>
      <p:pic>
        <p:nvPicPr>
          <p:cNvPr id="9" name="图片 8">
            <a:extLst>
              <a:ext uri="{FF2B5EF4-FFF2-40B4-BE49-F238E27FC236}">
                <a16:creationId xmlns:a16="http://schemas.microsoft.com/office/drawing/2014/main" id="{C9406923-7436-493C-90F4-29042246658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23261" y="4127957"/>
            <a:ext cx="2461245" cy="1296000"/>
          </a:xfrm>
          <a:prstGeom prst="rect">
            <a:avLst/>
          </a:prstGeom>
        </p:spPr>
      </p:pic>
      <p:pic>
        <p:nvPicPr>
          <p:cNvPr id="11" name="图片 10">
            <a:extLst>
              <a:ext uri="{FF2B5EF4-FFF2-40B4-BE49-F238E27FC236}">
                <a16:creationId xmlns:a16="http://schemas.microsoft.com/office/drawing/2014/main" id="{2675B891-6E3D-4876-9750-83E9F9541C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69708" y="1680484"/>
            <a:ext cx="1883862" cy="1223008"/>
          </a:xfrm>
          <a:prstGeom prst="rect">
            <a:avLst/>
          </a:prstGeom>
        </p:spPr>
      </p:pic>
      <p:pic>
        <p:nvPicPr>
          <p:cNvPr id="12" name="图片 11">
            <a:extLst>
              <a:ext uri="{FF2B5EF4-FFF2-40B4-BE49-F238E27FC236}">
                <a16:creationId xmlns:a16="http://schemas.microsoft.com/office/drawing/2014/main" id="{AEF81D94-963F-4C89-ACB9-101950B41CF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36873" y="1680483"/>
            <a:ext cx="1885696" cy="1223009"/>
          </a:xfrm>
          <a:prstGeom prst="rect">
            <a:avLst/>
          </a:prstGeom>
        </p:spPr>
      </p:pic>
      <p:pic>
        <p:nvPicPr>
          <p:cNvPr id="14" name="图片 13">
            <a:extLst>
              <a:ext uri="{FF2B5EF4-FFF2-40B4-BE49-F238E27FC236}">
                <a16:creationId xmlns:a16="http://schemas.microsoft.com/office/drawing/2014/main" id="{C92CA16B-E852-424D-B11E-FE68703CDFAC}"/>
              </a:ext>
            </a:extLst>
          </p:cNvPr>
          <p:cNvPicPr>
            <a:picLocks noChangeAspect="1"/>
          </p:cNvPicPr>
          <p:nvPr/>
        </p:nvPicPr>
        <p:blipFill>
          <a:blip r:embed="rId8"/>
          <a:stretch>
            <a:fillRect/>
          </a:stretch>
        </p:blipFill>
        <p:spPr>
          <a:xfrm>
            <a:off x="9304038" y="1680483"/>
            <a:ext cx="1888869" cy="1223009"/>
          </a:xfrm>
          <a:prstGeom prst="rect">
            <a:avLst/>
          </a:prstGeom>
        </p:spPr>
      </p:pic>
      <p:pic>
        <p:nvPicPr>
          <p:cNvPr id="15" name="图片 14">
            <a:extLst>
              <a:ext uri="{FF2B5EF4-FFF2-40B4-BE49-F238E27FC236}">
                <a16:creationId xmlns:a16="http://schemas.microsoft.com/office/drawing/2014/main" id="{0C24D304-B9A4-45B3-922B-66EFD1FE30C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4425" y="4127958"/>
            <a:ext cx="1921378" cy="1296000"/>
          </a:xfrm>
          <a:prstGeom prst="rect">
            <a:avLst/>
          </a:prstGeom>
        </p:spPr>
      </p:pic>
      <p:pic>
        <p:nvPicPr>
          <p:cNvPr id="18" name="图片 17">
            <a:extLst>
              <a:ext uri="{FF2B5EF4-FFF2-40B4-BE49-F238E27FC236}">
                <a16:creationId xmlns:a16="http://schemas.microsoft.com/office/drawing/2014/main" id="{5B5EE67B-AD84-4C6A-AA8E-C65E6B7E1C1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895038" y="5414198"/>
            <a:ext cx="2173414" cy="1296000"/>
          </a:xfrm>
          <a:prstGeom prst="rect">
            <a:avLst/>
          </a:prstGeom>
        </p:spPr>
      </p:pic>
      <p:pic>
        <p:nvPicPr>
          <p:cNvPr id="19" name="图片 18">
            <a:extLst>
              <a:ext uri="{FF2B5EF4-FFF2-40B4-BE49-F238E27FC236}">
                <a16:creationId xmlns:a16="http://schemas.microsoft.com/office/drawing/2014/main" id="{DFBB7E46-F4C7-457F-9A84-3F7159D7EE9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070236" y="4125530"/>
            <a:ext cx="2084936" cy="1296000"/>
          </a:xfrm>
          <a:prstGeom prst="rect">
            <a:avLst/>
          </a:prstGeom>
        </p:spPr>
      </p:pic>
      <p:pic>
        <p:nvPicPr>
          <p:cNvPr id="20" name="图片 19">
            <a:extLst>
              <a:ext uri="{FF2B5EF4-FFF2-40B4-BE49-F238E27FC236}">
                <a16:creationId xmlns:a16="http://schemas.microsoft.com/office/drawing/2014/main" id="{B79319F9-FBD3-445A-9E90-82036EEBEE80}"/>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155172" y="5420183"/>
            <a:ext cx="2164650" cy="1296000"/>
          </a:xfrm>
          <a:prstGeom prst="rect">
            <a:avLst/>
          </a:prstGeom>
        </p:spPr>
      </p:pic>
      <p:pic>
        <p:nvPicPr>
          <p:cNvPr id="21" name="图片 20">
            <a:extLst>
              <a:ext uri="{FF2B5EF4-FFF2-40B4-BE49-F238E27FC236}">
                <a16:creationId xmlns:a16="http://schemas.microsoft.com/office/drawing/2014/main" id="{46C22ECB-E19C-461E-9D7F-5462B1931BA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737040" y="1680483"/>
            <a:ext cx="2173823" cy="1224000"/>
          </a:xfrm>
          <a:prstGeom prst="rect">
            <a:avLst/>
          </a:prstGeom>
        </p:spPr>
      </p:pic>
      <p:sp>
        <p:nvSpPr>
          <p:cNvPr id="31" name="文本框 30">
            <a:extLst>
              <a:ext uri="{FF2B5EF4-FFF2-40B4-BE49-F238E27FC236}">
                <a16:creationId xmlns:a16="http://schemas.microsoft.com/office/drawing/2014/main" id="{9BCB5DA7-347A-40FB-98C9-8744CEA38A2C}"/>
              </a:ext>
            </a:extLst>
          </p:cNvPr>
          <p:cNvSpPr txBox="1"/>
          <p:nvPr/>
        </p:nvSpPr>
        <p:spPr>
          <a:xfrm>
            <a:off x="1355003" y="2871333"/>
            <a:ext cx="646331" cy="369332"/>
          </a:xfrm>
          <a:prstGeom prst="rect">
            <a:avLst/>
          </a:prstGeom>
          <a:noFill/>
        </p:spPr>
        <p:txBody>
          <a:bodyPr wrap="none" rtlCol="0">
            <a:spAutoFit/>
          </a:bodyPr>
          <a:lstStyle/>
          <a:p>
            <a:pPr algn="ctr"/>
            <a:r>
              <a:rPr lang="zh-CN" altLang="en-US" dirty="0"/>
              <a:t>安防</a:t>
            </a:r>
            <a:endParaRPr lang="zh-CN" altLang="en-US" baseline="30000" dirty="0"/>
          </a:p>
        </p:txBody>
      </p:sp>
      <p:sp>
        <p:nvSpPr>
          <p:cNvPr id="32" name="文本框 31">
            <a:extLst>
              <a:ext uri="{FF2B5EF4-FFF2-40B4-BE49-F238E27FC236}">
                <a16:creationId xmlns:a16="http://schemas.microsoft.com/office/drawing/2014/main" id="{3FC76768-7A9B-4B0F-921C-A02192FFF6A6}"/>
              </a:ext>
            </a:extLst>
          </p:cNvPr>
          <p:cNvSpPr txBox="1"/>
          <p:nvPr/>
        </p:nvSpPr>
        <p:spPr>
          <a:xfrm>
            <a:off x="3269953" y="2903492"/>
            <a:ext cx="1107996" cy="369332"/>
          </a:xfrm>
          <a:prstGeom prst="rect">
            <a:avLst/>
          </a:prstGeom>
          <a:noFill/>
        </p:spPr>
        <p:txBody>
          <a:bodyPr wrap="none" rtlCol="0">
            <a:spAutoFit/>
          </a:bodyPr>
          <a:lstStyle/>
          <a:p>
            <a:pPr algn="ctr"/>
            <a:r>
              <a:rPr lang="zh-CN" altLang="en-US" dirty="0"/>
              <a:t>工业生产</a:t>
            </a:r>
            <a:endParaRPr lang="zh-CN" altLang="en-US" baseline="30000" dirty="0"/>
          </a:p>
        </p:txBody>
      </p:sp>
      <p:sp>
        <p:nvSpPr>
          <p:cNvPr id="33" name="文本框 32">
            <a:extLst>
              <a:ext uri="{FF2B5EF4-FFF2-40B4-BE49-F238E27FC236}">
                <a16:creationId xmlns:a16="http://schemas.microsoft.com/office/drawing/2014/main" id="{BC802C45-5092-4082-83EE-852DB41C26FC}"/>
              </a:ext>
            </a:extLst>
          </p:cNvPr>
          <p:cNvSpPr txBox="1"/>
          <p:nvPr/>
        </p:nvSpPr>
        <p:spPr>
          <a:xfrm>
            <a:off x="5657419" y="2903492"/>
            <a:ext cx="877163" cy="369332"/>
          </a:xfrm>
          <a:prstGeom prst="rect">
            <a:avLst/>
          </a:prstGeom>
          <a:noFill/>
        </p:spPr>
        <p:txBody>
          <a:bodyPr wrap="none" rtlCol="0">
            <a:spAutoFit/>
          </a:bodyPr>
          <a:lstStyle/>
          <a:p>
            <a:pPr algn="ctr"/>
            <a:r>
              <a:rPr lang="zh-CN" altLang="en-US" dirty="0"/>
              <a:t>新零售</a:t>
            </a:r>
            <a:endParaRPr lang="zh-CN" altLang="en-US" baseline="30000" dirty="0"/>
          </a:p>
        </p:txBody>
      </p:sp>
      <p:sp>
        <p:nvSpPr>
          <p:cNvPr id="34" name="文本框 33">
            <a:extLst>
              <a:ext uri="{FF2B5EF4-FFF2-40B4-BE49-F238E27FC236}">
                <a16:creationId xmlns:a16="http://schemas.microsoft.com/office/drawing/2014/main" id="{03EEABBA-7202-418A-89AB-4467FD78FA10}"/>
              </a:ext>
            </a:extLst>
          </p:cNvPr>
          <p:cNvSpPr txBox="1"/>
          <p:nvPr/>
        </p:nvSpPr>
        <p:spPr>
          <a:xfrm>
            <a:off x="7683501" y="2899908"/>
            <a:ext cx="1107996" cy="369332"/>
          </a:xfrm>
          <a:prstGeom prst="rect">
            <a:avLst/>
          </a:prstGeom>
          <a:noFill/>
        </p:spPr>
        <p:txBody>
          <a:bodyPr wrap="none" rtlCol="0">
            <a:spAutoFit/>
          </a:bodyPr>
          <a:lstStyle/>
          <a:p>
            <a:pPr algn="ctr"/>
            <a:r>
              <a:rPr lang="zh-CN" altLang="en-US" dirty="0"/>
              <a:t>医疗健康</a:t>
            </a:r>
            <a:endParaRPr lang="zh-CN" altLang="en-US" baseline="30000" dirty="0"/>
          </a:p>
        </p:txBody>
      </p:sp>
      <p:sp>
        <p:nvSpPr>
          <p:cNvPr id="35" name="文本框 34">
            <a:extLst>
              <a:ext uri="{FF2B5EF4-FFF2-40B4-BE49-F238E27FC236}">
                <a16:creationId xmlns:a16="http://schemas.microsoft.com/office/drawing/2014/main" id="{8E56D7DD-BE49-49EC-8C6D-602F6041B71C}"/>
              </a:ext>
            </a:extLst>
          </p:cNvPr>
          <p:cNvSpPr txBox="1"/>
          <p:nvPr/>
        </p:nvSpPr>
        <p:spPr>
          <a:xfrm>
            <a:off x="9701702" y="2899908"/>
            <a:ext cx="1107996" cy="369332"/>
          </a:xfrm>
          <a:prstGeom prst="rect">
            <a:avLst/>
          </a:prstGeom>
          <a:noFill/>
        </p:spPr>
        <p:txBody>
          <a:bodyPr wrap="none" rtlCol="0">
            <a:spAutoFit/>
          </a:bodyPr>
          <a:lstStyle/>
          <a:p>
            <a:pPr algn="ctr"/>
            <a:r>
              <a:rPr lang="zh-CN" altLang="en-US" dirty="0"/>
              <a:t>体感娱乐</a:t>
            </a:r>
            <a:endParaRPr lang="zh-CN" altLang="en-US" baseline="30000" dirty="0"/>
          </a:p>
        </p:txBody>
      </p:sp>
      <p:sp>
        <p:nvSpPr>
          <p:cNvPr id="36" name="文本框 35">
            <a:extLst>
              <a:ext uri="{FF2B5EF4-FFF2-40B4-BE49-F238E27FC236}">
                <a16:creationId xmlns:a16="http://schemas.microsoft.com/office/drawing/2014/main" id="{0A6ED9B9-6BD3-4E2B-819D-3E50B3CA6BFC}"/>
              </a:ext>
            </a:extLst>
          </p:cNvPr>
          <p:cNvSpPr txBox="1"/>
          <p:nvPr/>
        </p:nvSpPr>
        <p:spPr>
          <a:xfrm>
            <a:off x="1296352" y="5502055"/>
            <a:ext cx="1107996" cy="369332"/>
          </a:xfrm>
          <a:prstGeom prst="rect">
            <a:avLst/>
          </a:prstGeom>
          <a:noFill/>
        </p:spPr>
        <p:txBody>
          <a:bodyPr wrap="none" rtlCol="0">
            <a:spAutoFit/>
          </a:bodyPr>
          <a:lstStyle/>
          <a:p>
            <a:pPr algn="ctr"/>
            <a:r>
              <a:rPr lang="zh-CN" altLang="en-US" dirty="0"/>
              <a:t>步态分析</a:t>
            </a:r>
            <a:endParaRPr lang="zh-CN" altLang="en-US" baseline="30000" dirty="0"/>
          </a:p>
        </p:txBody>
      </p:sp>
      <p:sp>
        <p:nvSpPr>
          <p:cNvPr id="37" name="文本框 36">
            <a:extLst>
              <a:ext uri="{FF2B5EF4-FFF2-40B4-BE49-F238E27FC236}">
                <a16:creationId xmlns:a16="http://schemas.microsoft.com/office/drawing/2014/main" id="{2CE2014C-E255-473C-8E4E-7F8EF77636EF}"/>
              </a:ext>
            </a:extLst>
          </p:cNvPr>
          <p:cNvSpPr txBox="1"/>
          <p:nvPr/>
        </p:nvSpPr>
        <p:spPr>
          <a:xfrm>
            <a:off x="3406525" y="4992851"/>
            <a:ext cx="1107996" cy="369332"/>
          </a:xfrm>
          <a:prstGeom prst="rect">
            <a:avLst/>
          </a:prstGeom>
          <a:noFill/>
        </p:spPr>
        <p:txBody>
          <a:bodyPr wrap="none" rtlCol="0">
            <a:spAutoFit/>
          </a:bodyPr>
          <a:lstStyle/>
          <a:p>
            <a:pPr algn="ctr"/>
            <a:r>
              <a:rPr lang="zh-CN" altLang="en-US" dirty="0"/>
              <a:t>竞技体育</a:t>
            </a:r>
            <a:endParaRPr lang="zh-CN" altLang="en-US" baseline="30000" dirty="0"/>
          </a:p>
        </p:txBody>
      </p:sp>
      <p:sp>
        <p:nvSpPr>
          <p:cNvPr id="38" name="文本框 37">
            <a:extLst>
              <a:ext uri="{FF2B5EF4-FFF2-40B4-BE49-F238E27FC236}">
                <a16:creationId xmlns:a16="http://schemas.microsoft.com/office/drawing/2014/main" id="{0179FCA1-4FEC-46BF-A82F-E315555277B5}"/>
              </a:ext>
            </a:extLst>
          </p:cNvPr>
          <p:cNvSpPr txBox="1"/>
          <p:nvPr/>
        </p:nvSpPr>
        <p:spPr>
          <a:xfrm>
            <a:off x="5557816" y="5500800"/>
            <a:ext cx="1107996" cy="369332"/>
          </a:xfrm>
          <a:prstGeom prst="rect">
            <a:avLst/>
          </a:prstGeom>
          <a:noFill/>
        </p:spPr>
        <p:txBody>
          <a:bodyPr wrap="none" rtlCol="0">
            <a:spAutoFit/>
          </a:bodyPr>
          <a:lstStyle/>
          <a:p>
            <a:pPr algn="ctr"/>
            <a:r>
              <a:rPr lang="zh-CN" altLang="en-US" dirty="0"/>
              <a:t>健身评估</a:t>
            </a:r>
            <a:endParaRPr lang="zh-CN" altLang="en-US" baseline="30000" dirty="0"/>
          </a:p>
        </p:txBody>
      </p:sp>
      <p:sp>
        <p:nvSpPr>
          <p:cNvPr id="39" name="文本框 38">
            <a:extLst>
              <a:ext uri="{FF2B5EF4-FFF2-40B4-BE49-F238E27FC236}">
                <a16:creationId xmlns:a16="http://schemas.microsoft.com/office/drawing/2014/main" id="{4A2B4638-7C3E-4E37-B011-2CE9870848BA}"/>
              </a:ext>
            </a:extLst>
          </p:cNvPr>
          <p:cNvSpPr txBox="1"/>
          <p:nvPr/>
        </p:nvSpPr>
        <p:spPr>
          <a:xfrm>
            <a:off x="7710890" y="4993200"/>
            <a:ext cx="1107996" cy="369332"/>
          </a:xfrm>
          <a:prstGeom prst="rect">
            <a:avLst/>
          </a:prstGeom>
          <a:noFill/>
        </p:spPr>
        <p:txBody>
          <a:bodyPr wrap="none" rtlCol="0">
            <a:spAutoFit/>
          </a:bodyPr>
          <a:lstStyle/>
          <a:p>
            <a:pPr algn="ctr"/>
            <a:r>
              <a:rPr lang="zh-CN" altLang="en-US" dirty="0"/>
              <a:t>体态筛查</a:t>
            </a:r>
            <a:endParaRPr lang="zh-CN" altLang="en-US" baseline="30000" dirty="0"/>
          </a:p>
        </p:txBody>
      </p:sp>
      <p:sp>
        <p:nvSpPr>
          <p:cNvPr id="40" name="文本框 39">
            <a:extLst>
              <a:ext uri="{FF2B5EF4-FFF2-40B4-BE49-F238E27FC236}">
                <a16:creationId xmlns:a16="http://schemas.microsoft.com/office/drawing/2014/main" id="{35E5A765-D4A8-42CA-8826-A7644884BB6F}"/>
              </a:ext>
            </a:extLst>
          </p:cNvPr>
          <p:cNvSpPr txBox="1"/>
          <p:nvPr/>
        </p:nvSpPr>
        <p:spPr>
          <a:xfrm>
            <a:off x="10084912" y="5500800"/>
            <a:ext cx="1107996" cy="369332"/>
          </a:xfrm>
          <a:prstGeom prst="rect">
            <a:avLst/>
          </a:prstGeom>
          <a:noFill/>
        </p:spPr>
        <p:txBody>
          <a:bodyPr wrap="none" rtlCol="0">
            <a:spAutoFit/>
          </a:bodyPr>
          <a:lstStyle/>
          <a:p>
            <a:pPr algn="ctr"/>
            <a:r>
              <a:rPr lang="zh-CN" altLang="en-US" dirty="0"/>
              <a:t>居家锻炼</a:t>
            </a:r>
            <a:endParaRPr lang="zh-CN" altLang="en-US" baseline="30000" dirty="0"/>
          </a:p>
        </p:txBody>
      </p:sp>
      <p:sp>
        <p:nvSpPr>
          <p:cNvPr id="26" name="灯片编号占位符 24">
            <a:extLst>
              <a:ext uri="{FF2B5EF4-FFF2-40B4-BE49-F238E27FC236}">
                <a16:creationId xmlns:a16="http://schemas.microsoft.com/office/drawing/2014/main" id="{E4782C16-D6D0-4FF0-8497-78EF97E2BF5B}"/>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12</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3270083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524000" y="1880220"/>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02</a:t>
            </a:r>
          </a:p>
        </p:txBody>
      </p:sp>
      <p:sp>
        <p:nvSpPr>
          <p:cNvPr id="7" name="文本框 6"/>
          <p:cNvSpPr txBox="1"/>
          <p:nvPr/>
        </p:nvSpPr>
        <p:spPr>
          <a:xfrm>
            <a:off x="5538470" y="2947815"/>
            <a:ext cx="4915535" cy="769441"/>
          </a:xfrm>
          <a:prstGeom prst="rect">
            <a:avLst/>
          </a:prstGeom>
          <a:noFill/>
        </p:spPr>
        <p:txBody>
          <a:bodyPr wrap="square" rtlCol="0">
            <a:spAutoFit/>
          </a:bodyPr>
          <a:lstStyle/>
          <a:p>
            <a:r>
              <a:rPr lang="zh-CN" altLang="en-US" sz="4400" b="1" dirty="0">
                <a:solidFill>
                  <a:schemeClr val="tx1">
                    <a:lumMod val="85000"/>
                    <a:lumOff val="15000"/>
                  </a:schemeClr>
                </a:solidFill>
                <a:latin typeface="+mj-ea"/>
                <a:ea typeface="+mj-ea"/>
              </a:rPr>
              <a:t>数据采集方式</a:t>
            </a:r>
          </a:p>
        </p:txBody>
      </p:sp>
      <p:sp useBgFill="1">
        <p:nvSpPr>
          <p:cNvPr id="16" name="文本框 15"/>
          <p:cNvSpPr txBox="1"/>
          <p:nvPr/>
        </p:nvSpPr>
        <p:spPr>
          <a:xfrm>
            <a:off x="1852411" y="3017522"/>
            <a:ext cx="3230339" cy="646331"/>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TWO</a:t>
            </a:r>
          </a:p>
        </p:txBody>
      </p:sp>
      <p:pic>
        <p:nvPicPr>
          <p:cNvPr id="6" name="图片 5"/>
          <p:cNvPicPr>
            <a:picLocks noChangeAspect="1"/>
          </p:cNvPicPr>
          <p:nvPr/>
        </p:nvPicPr>
        <p:blipFill>
          <a:blip r:embed="rId3"/>
          <a:stretch>
            <a:fillRect/>
          </a:stretch>
        </p:blipFill>
        <p:spPr>
          <a:xfrm>
            <a:off x="11010265" y="184785"/>
            <a:ext cx="984250" cy="8477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2008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16" presetClass="entr" presetSubtype="37" fill="hold" grpId="0" nodeType="withEffect">
                                  <p:stCondLst>
                                    <p:cond delay="400"/>
                                  </p:stCondLst>
                                  <p:childTnLst>
                                    <p:set>
                                      <p:cBhvr>
                                        <p:cTn id="15" dur="1" fill="hold">
                                          <p:stCondLst>
                                            <p:cond delay="0"/>
                                          </p:stCondLst>
                                        </p:cTn>
                                        <p:tgtEl>
                                          <p:spTgt spid="16"/>
                                        </p:tgtEl>
                                        <p:attrNameLst>
                                          <p:attrName>style.visibility</p:attrName>
                                        </p:attrNameLst>
                                      </p:cBhvr>
                                      <p:to>
                                        <p:strVal val="visible"/>
                                      </p:to>
                                    </p:set>
                                    <p:animEffect transition="in" filter="barn(outVertic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数据采集方式</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发展历史简述</a:t>
            </a:r>
          </a:p>
        </p:txBody>
      </p:sp>
      <p:sp>
        <p:nvSpPr>
          <p:cNvPr id="32" name="文本框 31">
            <a:extLst>
              <a:ext uri="{FF2B5EF4-FFF2-40B4-BE49-F238E27FC236}">
                <a16:creationId xmlns:a16="http://schemas.microsoft.com/office/drawing/2014/main" id="{F5A09991-79C0-4A0F-B7D6-6FC697C3E396}"/>
              </a:ext>
            </a:extLst>
          </p:cNvPr>
          <p:cNvSpPr txBox="1"/>
          <p:nvPr/>
        </p:nvSpPr>
        <p:spPr>
          <a:xfrm>
            <a:off x="386080" y="732298"/>
            <a:ext cx="10929620" cy="3392852"/>
          </a:xfrm>
          <a:prstGeom prst="rect">
            <a:avLst/>
          </a:prstGeom>
          <a:noFill/>
        </p:spPr>
        <p:txBody>
          <a:bodyPr wrap="square" rtlCol="0">
            <a:spAutoFit/>
          </a:bodyPr>
          <a:lstStyle/>
          <a:p>
            <a:pPr marL="342900" lvl="1" indent="-342900">
              <a:lnSpc>
                <a:spcPct val="120000"/>
              </a:lnSpc>
              <a:buFont typeface="+mj-lt"/>
              <a:buAutoNum type="arabicPeriod"/>
            </a:pPr>
            <a:r>
              <a:rPr lang="zh-CN" altLang="en-US" dirty="0"/>
              <a:t>肉眼观察、口口相传；</a:t>
            </a:r>
            <a:endParaRPr lang="en-US" altLang="zh-CN" dirty="0"/>
          </a:p>
          <a:p>
            <a:pPr marL="342900" lvl="1" indent="-342900">
              <a:lnSpc>
                <a:spcPct val="120000"/>
              </a:lnSpc>
              <a:buFont typeface="+mj-lt"/>
              <a:buAutoNum type="arabicPeriod"/>
            </a:pPr>
            <a:r>
              <a:rPr lang="en-US" altLang="zh-CN" dirty="0"/>
              <a:t>1915</a:t>
            </a:r>
            <a:r>
              <a:rPr lang="zh-CN" altLang="en-US" dirty="0"/>
              <a:t>年，马克思</a:t>
            </a:r>
            <a:r>
              <a:rPr lang="en-US" altLang="zh-CN" dirty="0"/>
              <a:t>-</a:t>
            </a:r>
            <a:r>
              <a:rPr lang="zh-CN" altLang="en-US" dirty="0"/>
              <a:t>弗莱舍 </a:t>
            </a:r>
            <a:r>
              <a:rPr lang="en-US" altLang="zh-CN" dirty="0"/>
              <a:t>(Fleischer) </a:t>
            </a:r>
            <a:r>
              <a:rPr lang="zh-CN" altLang="en-US" dirty="0"/>
              <a:t>发明转描技术</a:t>
            </a:r>
            <a:endParaRPr lang="en-US" altLang="zh-CN" dirty="0"/>
          </a:p>
          <a:p>
            <a:pPr marL="342900" lvl="1" indent="-342900">
              <a:lnSpc>
                <a:spcPct val="120000"/>
              </a:lnSpc>
              <a:buFont typeface="+mj-lt"/>
              <a:buAutoNum type="arabicPeriod"/>
            </a:pPr>
            <a:endParaRPr lang="en-US" altLang="zh-CN" dirty="0"/>
          </a:p>
          <a:p>
            <a:pPr marL="342900" lvl="1" indent="-342900">
              <a:lnSpc>
                <a:spcPct val="120000"/>
              </a:lnSpc>
              <a:buFont typeface="+mj-lt"/>
              <a:buAutoNum type="arabicPeriod"/>
            </a:pPr>
            <a:endParaRPr lang="en-US" altLang="zh-CN" dirty="0"/>
          </a:p>
          <a:p>
            <a:pPr marL="342900" lvl="1" indent="-342900">
              <a:lnSpc>
                <a:spcPct val="120000"/>
              </a:lnSpc>
              <a:buFont typeface="+mj-lt"/>
              <a:buAutoNum type="arabicPeriod"/>
            </a:pPr>
            <a:endParaRPr lang="en-US" altLang="zh-CN" dirty="0"/>
          </a:p>
          <a:p>
            <a:pPr marL="342900" lvl="1" indent="-342900">
              <a:lnSpc>
                <a:spcPct val="120000"/>
              </a:lnSpc>
              <a:buFont typeface="+mj-lt"/>
              <a:buAutoNum type="arabicPeriod"/>
            </a:pPr>
            <a:endParaRPr lang="en-US" altLang="zh-CN" dirty="0"/>
          </a:p>
          <a:p>
            <a:pPr marL="342900" lvl="1" indent="-342900">
              <a:lnSpc>
                <a:spcPct val="120000"/>
              </a:lnSpc>
              <a:buFont typeface="+mj-lt"/>
              <a:buAutoNum type="arabicPeriod"/>
            </a:pPr>
            <a:endParaRPr lang="en-US" altLang="zh-CN" dirty="0"/>
          </a:p>
          <a:p>
            <a:pPr marL="342900" lvl="1" indent="-342900">
              <a:lnSpc>
                <a:spcPct val="120000"/>
              </a:lnSpc>
              <a:buFont typeface="+mj-lt"/>
              <a:buAutoNum type="arabicPeriod"/>
            </a:pPr>
            <a:endParaRPr lang="en-US" altLang="zh-CN" dirty="0"/>
          </a:p>
          <a:p>
            <a:pPr marL="342900" lvl="1" indent="-342900">
              <a:lnSpc>
                <a:spcPct val="120000"/>
              </a:lnSpc>
              <a:buFont typeface="+mj-lt"/>
              <a:buAutoNum type="arabicPeriod"/>
            </a:pPr>
            <a:endParaRPr lang="en-US" altLang="zh-CN" dirty="0"/>
          </a:p>
          <a:p>
            <a:pPr marL="342900" lvl="1" indent="-342900">
              <a:lnSpc>
                <a:spcPct val="120000"/>
              </a:lnSpc>
              <a:buFont typeface="+mj-lt"/>
              <a:buAutoNum type="arabicPeriod"/>
            </a:pPr>
            <a:r>
              <a:rPr lang="en-US" altLang="zh-CN" dirty="0"/>
              <a:t>1970</a:t>
            </a:r>
            <a:r>
              <a:rPr lang="zh-CN" altLang="en-US" dirty="0"/>
              <a:t>年左右，心理学家</a:t>
            </a:r>
            <a:r>
              <a:rPr lang="en-US" altLang="zh-CN" dirty="0"/>
              <a:t>Johansson</a:t>
            </a:r>
            <a:r>
              <a:rPr lang="zh-CN" altLang="en-US" dirty="0"/>
              <a:t>在实验室验证了基于标记点的动作捕捉系统雏形</a:t>
            </a:r>
            <a:endParaRPr lang="en-US" altLang="zh-CN" dirty="0"/>
          </a:p>
        </p:txBody>
      </p:sp>
      <p:pic>
        <p:nvPicPr>
          <p:cNvPr id="21" name="图片 20">
            <a:extLst>
              <a:ext uri="{FF2B5EF4-FFF2-40B4-BE49-F238E27FC236}">
                <a16:creationId xmlns:a16="http://schemas.microsoft.com/office/drawing/2014/main" id="{0E97138D-DD3E-4020-96DB-DF957B4AAA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2204" y="4294200"/>
            <a:ext cx="3326041" cy="1869438"/>
          </a:xfrm>
          <a:prstGeom prst="rect">
            <a:avLst/>
          </a:prstGeom>
        </p:spPr>
      </p:pic>
      <p:pic>
        <p:nvPicPr>
          <p:cNvPr id="23" name="图片 22">
            <a:extLst>
              <a:ext uri="{FF2B5EF4-FFF2-40B4-BE49-F238E27FC236}">
                <a16:creationId xmlns:a16="http://schemas.microsoft.com/office/drawing/2014/main" id="{CBC5290C-8CDC-4DBC-9A99-E21EFE2DF4A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96479" y="4294200"/>
            <a:ext cx="3326041" cy="1869438"/>
          </a:xfrm>
          <a:prstGeom prst="rect">
            <a:avLst/>
          </a:prstGeom>
        </p:spPr>
      </p:pic>
      <p:pic>
        <p:nvPicPr>
          <p:cNvPr id="25" name="图片 24">
            <a:extLst>
              <a:ext uri="{FF2B5EF4-FFF2-40B4-BE49-F238E27FC236}">
                <a16:creationId xmlns:a16="http://schemas.microsoft.com/office/drawing/2014/main" id="{25D31952-31E9-4A35-9978-4930F29A9D9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20754" y="4294200"/>
            <a:ext cx="3326041" cy="1869438"/>
          </a:xfrm>
          <a:prstGeom prst="rect">
            <a:avLst/>
          </a:prstGeom>
        </p:spPr>
      </p:pic>
      <p:pic>
        <p:nvPicPr>
          <p:cNvPr id="1028" name="Picture 4">
            <a:extLst>
              <a:ext uri="{FF2B5EF4-FFF2-40B4-BE49-F238E27FC236}">
                <a16:creationId xmlns:a16="http://schemas.microsoft.com/office/drawing/2014/main" id="{66EDC8DF-DEA7-4BA7-BE81-DCE1D42AC49D}"/>
              </a:ext>
            </a:extLst>
          </p:cNvPr>
          <p:cNvPicPr>
            <a:picLocks noChangeAspect="1" noChangeArrowheads="1" noCrop="1"/>
          </p:cNvPicPr>
          <p:nvPr/>
        </p:nvPicPr>
        <p:blipFill>
          <a:blip r:embed="rId7">
            <a:extLst>
              <a:ext uri="{28A0092B-C50C-407E-A947-70E740481C1C}">
                <a14:useLocalDpi xmlns:a14="http://schemas.microsoft.com/office/drawing/2010/main"/>
              </a:ext>
            </a:extLst>
          </a:blip>
          <a:srcRect/>
          <a:stretch>
            <a:fillRect/>
          </a:stretch>
        </p:blipFill>
        <p:spPr bwMode="auto">
          <a:xfrm>
            <a:off x="4879865" y="1631731"/>
            <a:ext cx="3210034" cy="1805644"/>
          </a:xfrm>
          <a:prstGeom prst="rect">
            <a:avLst/>
          </a:prstGeom>
          <a:noFill/>
          <a:extLst>
            <a:ext uri="{909E8E84-426E-40DD-AFC4-6F175D3DCCD1}">
              <a14:hiddenFill xmlns:a14="http://schemas.microsoft.com/office/drawing/2010/main">
                <a:solidFill>
                  <a:srgbClr val="FFFFFF"/>
                </a:solidFill>
              </a14:hiddenFill>
            </a:ext>
          </a:extLst>
        </p:spPr>
      </p:pic>
      <p:pic>
        <p:nvPicPr>
          <p:cNvPr id="38" name="图片 37">
            <a:extLst>
              <a:ext uri="{FF2B5EF4-FFF2-40B4-BE49-F238E27FC236}">
                <a16:creationId xmlns:a16="http://schemas.microsoft.com/office/drawing/2014/main" id="{A72A0911-29CA-4F77-9628-F4361219B96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8429" y="1669113"/>
            <a:ext cx="1714875" cy="1714875"/>
          </a:xfrm>
          <a:prstGeom prst="rect">
            <a:avLst/>
          </a:prstGeom>
        </p:spPr>
      </p:pic>
      <p:pic>
        <p:nvPicPr>
          <p:cNvPr id="39" name="图片 38">
            <a:extLst>
              <a:ext uri="{FF2B5EF4-FFF2-40B4-BE49-F238E27FC236}">
                <a16:creationId xmlns:a16="http://schemas.microsoft.com/office/drawing/2014/main" id="{25667F41-1729-493C-8C3A-00AAC515F5D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248311" y="1566207"/>
            <a:ext cx="1249914" cy="1932218"/>
          </a:xfrm>
          <a:prstGeom prst="rect">
            <a:avLst/>
          </a:prstGeom>
        </p:spPr>
      </p:pic>
      <p:pic>
        <p:nvPicPr>
          <p:cNvPr id="41" name="图片 40">
            <a:extLst>
              <a:ext uri="{FF2B5EF4-FFF2-40B4-BE49-F238E27FC236}">
                <a16:creationId xmlns:a16="http://schemas.microsoft.com/office/drawing/2014/main" id="{29810B8E-AA94-4BC0-BBBD-133E8774B87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693775" y="1955579"/>
            <a:ext cx="2069899" cy="1156077"/>
          </a:xfrm>
          <a:prstGeom prst="rect">
            <a:avLst/>
          </a:prstGeom>
        </p:spPr>
      </p:pic>
      <p:pic>
        <p:nvPicPr>
          <p:cNvPr id="42" name="图片 41">
            <a:extLst>
              <a:ext uri="{FF2B5EF4-FFF2-40B4-BE49-F238E27FC236}">
                <a16:creationId xmlns:a16="http://schemas.microsoft.com/office/drawing/2014/main" id="{B3A294C3-55B6-4D18-B0C8-8B374ACEBD0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759831" y="1568230"/>
            <a:ext cx="1419262" cy="1930196"/>
          </a:xfrm>
          <a:prstGeom prst="rect">
            <a:avLst/>
          </a:prstGeom>
        </p:spPr>
      </p:pic>
      <p:sp>
        <p:nvSpPr>
          <p:cNvPr id="14" name="灯片编号占位符 24">
            <a:extLst>
              <a:ext uri="{FF2B5EF4-FFF2-40B4-BE49-F238E27FC236}">
                <a16:creationId xmlns:a16="http://schemas.microsoft.com/office/drawing/2014/main" id="{AD68A4B7-69EE-414E-92C4-C02D9DAC83C5}"/>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14</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CEF71660-F080-4241-A01E-9BA9C77D7A81}"/>
              </a:ext>
            </a:extLst>
          </p:cNvPr>
          <p:cNvSpPr txBox="1"/>
          <p:nvPr/>
        </p:nvSpPr>
        <p:spPr>
          <a:xfrm>
            <a:off x="2017583" y="6178799"/>
            <a:ext cx="950901" cy="369332"/>
          </a:xfrm>
          <a:prstGeom prst="rect">
            <a:avLst/>
          </a:prstGeom>
          <a:noFill/>
        </p:spPr>
        <p:txBody>
          <a:bodyPr wrap="none" rtlCol="0">
            <a:spAutoFit/>
          </a:bodyPr>
          <a:lstStyle/>
          <a:p>
            <a:r>
              <a:rPr lang="en-US" altLang="zh-CN" dirty="0"/>
              <a:t>(a) </a:t>
            </a:r>
            <a:r>
              <a:rPr lang="zh-CN" altLang="en-US" dirty="0"/>
              <a:t>步行</a:t>
            </a:r>
          </a:p>
        </p:txBody>
      </p:sp>
      <p:sp>
        <p:nvSpPr>
          <p:cNvPr id="16" name="文本框 15">
            <a:extLst>
              <a:ext uri="{FF2B5EF4-FFF2-40B4-BE49-F238E27FC236}">
                <a16:creationId xmlns:a16="http://schemas.microsoft.com/office/drawing/2014/main" id="{9D9674FA-88E7-46A1-A38D-E0028073212A}"/>
              </a:ext>
            </a:extLst>
          </p:cNvPr>
          <p:cNvSpPr txBox="1"/>
          <p:nvPr/>
        </p:nvSpPr>
        <p:spPr>
          <a:xfrm>
            <a:off x="5623651" y="6178799"/>
            <a:ext cx="962123" cy="369332"/>
          </a:xfrm>
          <a:prstGeom prst="rect">
            <a:avLst/>
          </a:prstGeom>
          <a:noFill/>
        </p:spPr>
        <p:txBody>
          <a:bodyPr wrap="none" rtlCol="0">
            <a:spAutoFit/>
          </a:bodyPr>
          <a:lstStyle/>
          <a:p>
            <a:r>
              <a:rPr lang="en-US" altLang="zh-CN" dirty="0"/>
              <a:t>(b) </a:t>
            </a:r>
            <a:r>
              <a:rPr lang="zh-CN" altLang="en-US" dirty="0"/>
              <a:t>爬行</a:t>
            </a:r>
          </a:p>
        </p:txBody>
      </p:sp>
      <p:sp>
        <p:nvSpPr>
          <p:cNvPr id="17" name="文本框 16">
            <a:extLst>
              <a:ext uri="{FF2B5EF4-FFF2-40B4-BE49-F238E27FC236}">
                <a16:creationId xmlns:a16="http://schemas.microsoft.com/office/drawing/2014/main" id="{72AA5D48-32AB-4AF5-9044-E15B347CF424}"/>
              </a:ext>
            </a:extLst>
          </p:cNvPr>
          <p:cNvSpPr txBox="1"/>
          <p:nvPr/>
        </p:nvSpPr>
        <p:spPr>
          <a:xfrm>
            <a:off x="9498225" y="6178799"/>
            <a:ext cx="938077" cy="369332"/>
          </a:xfrm>
          <a:prstGeom prst="rect">
            <a:avLst/>
          </a:prstGeom>
          <a:noFill/>
        </p:spPr>
        <p:txBody>
          <a:bodyPr wrap="none" rtlCol="0">
            <a:spAutoFit/>
          </a:bodyPr>
          <a:lstStyle/>
          <a:p>
            <a:r>
              <a:rPr lang="en-US" altLang="zh-CN" dirty="0"/>
              <a:t>(c) </a:t>
            </a:r>
            <a:r>
              <a:rPr lang="zh-CN" altLang="en-US" dirty="0"/>
              <a:t>骑行</a:t>
            </a:r>
          </a:p>
        </p:txBody>
      </p:sp>
    </p:spTree>
    <p:custDataLst>
      <p:tags r:id="rId1"/>
    </p:custDataLst>
    <p:extLst>
      <p:ext uri="{BB962C8B-B14F-4D97-AF65-F5344CB8AC3E}">
        <p14:creationId xmlns:p14="http://schemas.microsoft.com/office/powerpoint/2010/main" val="213551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数据采集方式</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发展历史简述</a:t>
            </a:r>
          </a:p>
        </p:txBody>
      </p:sp>
      <p:sp>
        <p:nvSpPr>
          <p:cNvPr id="32" name="文本框 31">
            <a:extLst>
              <a:ext uri="{FF2B5EF4-FFF2-40B4-BE49-F238E27FC236}">
                <a16:creationId xmlns:a16="http://schemas.microsoft.com/office/drawing/2014/main" id="{F5A09991-79C0-4A0F-B7D6-6FC697C3E396}"/>
              </a:ext>
            </a:extLst>
          </p:cNvPr>
          <p:cNvSpPr txBox="1"/>
          <p:nvPr/>
        </p:nvSpPr>
        <p:spPr>
          <a:xfrm>
            <a:off x="386080" y="732298"/>
            <a:ext cx="10929620" cy="3726533"/>
          </a:xfrm>
          <a:prstGeom prst="rect">
            <a:avLst/>
          </a:prstGeom>
          <a:noFill/>
        </p:spPr>
        <p:txBody>
          <a:bodyPr wrap="square" rtlCol="0">
            <a:spAutoFit/>
          </a:bodyPr>
          <a:lstStyle/>
          <a:p>
            <a:pPr marL="342900" lvl="1" indent="-342900">
              <a:lnSpc>
                <a:spcPct val="120000"/>
              </a:lnSpc>
              <a:buFont typeface="+mj-lt"/>
              <a:buAutoNum type="arabicPeriod" startAt="4"/>
            </a:pPr>
            <a:r>
              <a:rPr lang="en-US" altLang="zh-CN" dirty="0"/>
              <a:t>1980</a:t>
            </a:r>
            <a:r>
              <a:rPr lang="zh-CN" altLang="en-US" dirty="0"/>
              <a:t>年左右，西蒙弗雷泽大学的运动机能学和计算机科学教授</a:t>
            </a:r>
            <a:r>
              <a:rPr lang="en-US" altLang="zh-CN" dirty="0"/>
              <a:t>Calvert</a:t>
            </a:r>
            <a:r>
              <a:rPr lang="zh-CN" altLang="en-US" dirty="0"/>
              <a:t>通过电位器输出动画人物模型</a:t>
            </a:r>
            <a:endParaRPr lang="en-US" altLang="zh-CN" dirty="0"/>
          </a:p>
          <a:p>
            <a:pPr marL="342900" lvl="1" indent="-342900">
              <a:lnSpc>
                <a:spcPct val="120000"/>
              </a:lnSpc>
              <a:buFont typeface="+mj-lt"/>
              <a:buAutoNum type="arabicPeriod" startAt="4"/>
            </a:pPr>
            <a:endParaRPr lang="en-US" altLang="zh-CN" dirty="0"/>
          </a:p>
          <a:p>
            <a:pPr marL="342900" lvl="1" indent="-342900">
              <a:lnSpc>
                <a:spcPct val="120000"/>
              </a:lnSpc>
              <a:buFont typeface="+mj-lt"/>
              <a:buAutoNum type="arabicPeriod" startAt="4"/>
            </a:pPr>
            <a:endParaRPr lang="en-US" altLang="zh-CN" dirty="0"/>
          </a:p>
          <a:p>
            <a:pPr marL="342900" lvl="1" indent="-342900">
              <a:lnSpc>
                <a:spcPct val="120000"/>
              </a:lnSpc>
              <a:buFont typeface="+mj-lt"/>
              <a:buAutoNum type="arabicPeriod" startAt="4"/>
            </a:pPr>
            <a:endParaRPr lang="en-US" altLang="zh-CN" dirty="0"/>
          </a:p>
          <a:p>
            <a:pPr marL="342900" lvl="1" indent="-342900">
              <a:lnSpc>
                <a:spcPct val="120000"/>
              </a:lnSpc>
              <a:buFont typeface="+mj-lt"/>
              <a:buAutoNum type="arabicPeriod" startAt="4"/>
            </a:pPr>
            <a:endParaRPr lang="en-US" altLang="zh-CN" dirty="0"/>
          </a:p>
          <a:p>
            <a:pPr marL="342900" lvl="1" indent="-342900">
              <a:lnSpc>
                <a:spcPct val="120000"/>
              </a:lnSpc>
              <a:buFont typeface="+mj-lt"/>
              <a:buAutoNum type="arabicPeriod" startAt="4"/>
            </a:pPr>
            <a:endParaRPr lang="en-US" altLang="zh-CN" dirty="0"/>
          </a:p>
          <a:p>
            <a:pPr marL="342900" lvl="1" indent="-342900">
              <a:lnSpc>
                <a:spcPct val="120000"/>
              </a:lnSpc>
              <a:buFont typeface="+mj-lt"/>
              <a:buAutoNum type="arabicPeriod" startAt="4"/>
            </a:pPr>
            <a:endParaRPr lang="en-US" altLang="zh-CN" dirty="0"/>
          </a:p>
          <a:p>
            <a:pPr marL="342900" lvl="1" indent="-342900">
              <a:lnSpc>
                <a:spcPct val="120000"/>
              </a:lnSpc>
              <a:buFont typeface="+mj-lt"/>
              <a:buAutoNum type="arabicPeriod" startAt="4"/>
            </a:pPr>
            <a:endParaRPr lang="en-US" altLang="zh-CN" dirty="0"/>
          </a:p>
          <a:p>
            <a:pPr marL="342900" lvl="1" indent="-342900">
              <a:lnSpc>
                <a:spcPct val="120000"/>
              </a:lnSpc>
              <a:buFont typeface="+mj-lt"/>
              <a:buAutoNum type="arabicPeriod" startAt="4"/>
            </a:pPr>
            <a:endParaRPr lang="en-US" altLang="zh-CN" dirty="0"/>
          </a:p>
          <a:p>
            <a:pPr marL="342900" lvl="1" indent="-342900">
              <a:lnSpc>
                <a:spcPct val="120000"/>
              </a:lnSpc>
              <a:buFont typeface="+mj-lt"/>
              <a:buAutoNum type="arabicPeriod" startAt="4"/>
            </a:pPr>
            <a:endParaRPr lang="en-US" altLang="zh-CN" dirty="0"/>
          </a:p>
          <a:p>
            <a:pPr marL="342900" lvl="1" indent="-342900">
              <a:lnSpc>
                <a:spcPct val="120000"/>
              </a:lnSpc>
              <a:buFont typeface="+mj-lt"/>
              <a:buAutoNum type="arabicPeriod" startAt="4"/>
            </a:pPr>
            <a:r>
              <a:rPr lang="en-US" altLang="zh-CN" dirty="0"/>
              <a:t>1988</a:t>
            </a:r>
            <a:r>
              <a:rPr lang="zh-CN" altLang="en-US" dirty="0"/>
              <a:t>年前后，太平洋影像公司开发出一套轻量型外骨骼装备，主要用于影视行业</a:t>
            </a:r>
            <a:endParaRPr lang="en-US" altLang="zh-CN" dirty="0"/>
          </a:p>
        </p:txBody>
      </p:sp>
      <p:pic>
        <p:nvPicPr>
          <p:cNvPr id="26" name="图片 25">
            <a:extLst>
              <a:ext uri="{FF2B5EF4-FFF2-40B4-BE49-F238E27FC236}">
                <a16:creationId xmlns:a16="http://schemas.microsoft.com/office/drawing/2014/main" id="{F153D5C9-C994-4937-966C-815D98BC71E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104" y="1134560"/>
            <a:ext cx="1824783" cy="2609168"/>
          </a:xfrm>
          <a:prstGeom prst="rect">
            <a:avLst/>
          </a:prstGeom>
        </p:spPr>
      </p:pic>
      <p:sp>
        <p:nvSpPr>
          <p:cNvPr id="34" name="箭头: 下 33">
            <a:extLst>
              <a:ext uri="{FF2B5EF4-FFF2-40B4-BE49-F238E27FC236}">
                <a16:creationId xmlns:a16="http://schemas.microsoft.com/office/drawing/2014/main" id="{006D21D9-0370-472D-8887-7834D84262ED}"/>
              </a:ext>
            </a:extLst>
          </p:cNvPr>
          <p:cNvSpPr/>
          <p:nvPr/>
        </p:nvSpPr>
        <p:spPr>
          <a:xfrm rot="16200000">
            <a:off x="3359997" y="2169779"/>
            <a:ext cx="145384" cy="538729"/>
          </a:xfrm>
          <a:prstGeom prst="downArrow">
            <a:avLst/>
          </a:prstGeom>
          <a:noFill/>
          <a:ln>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B940356A-1828-4A06-B450-018E7DBA75A7}"/>
              </a:ext>
            </a:extLst>
          </p:cNvPr>
          <p:cNvGrpSpPr/>
          <p:nvPr/>
        </p:nvGrpSpPr>
        <p:grpSpPr>
          <a:xfrm>
            <a:off x="4005978" y="1287928"/>
            <a:ext cx="7642417" cy="2157046"/>
            <a:chOff x="4005978" y="4236868"/>
            <a:chExt cx="7642417" cy="2157046"/>
          </a:xfrm>
        </p:grpSpPr>
        <p:pic>
          <p:nvPicPr>
            <p:cNvPr id="28" name="图片 27">
              <a:extLst>
                <a:ext uri="{FF2B5EF4-FFF2-40B4-BE49-F238E27FC236}">
                  <a16:creationId xmlns:a16="http://schemas.microsoft.com/office/drawing/2014/main" id="{5FC569CB-C6F0-4BC7-A049-74CCCA7AFE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45303" y="4639587"/>
              <a:ext cx="2166758" cy="1509561"/>
            </a:xfrm>
            <a:prstGeom prst="rect">
              <a:avLst/>
            </a:prstGeom>
          </p:spPr>
        </p:pic>
        <p:pic>
          <p:nvPicPr>
            <p:cNvPr id="30" name="图片 29">
              <a:extLst>
                <a:ext uri="{FF2B5EF4-FFF2-40B4-BE49-F238E27FC236}">
                  <a16:creationId xmlns:a16="http://schemas.microsoft.com/office/drawing/2014/main" id="{3F83F2F9-EA72-4D21-955F-D3C06A3D2E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70873" y="4639587"/>
              <a:ext cx="2278817" cy="1509561"/>
            </a:xfrm>
            <a:prstGeom prst="rect">
              <a:avLst/>
            </a:prstGeom>
          </p:spPr>
        </p:pic>
        <p:pic>
          <p:nvPicPr>
            <p:cNvPr id="33" name="图片 32">
              <a:extLst>
                <a:ext uri="{FF2B5EF4-FFF2-40B4-BE49-F238E27FC236}">
                  <a16:creationId xmlns:a16="http://schemas.microsoft.com/office/drawing/2014/main" id="{15ECEBA5-78B2-4270-9AE6-E484E8AB5AD9}"/>
                </a:ext>
              </a:extLst>
            </p:cNvPr>
            <p:cNvPicPr>
              <a:picLocks noChangeAspect="1"/>
            </p:cNvPicPr>
            <p:nvPr/>
          </p:nvPicPr>
          <p:blipFill>
            <a:blip r:embed="rId7"/>
            <a:stretch>
              <a:fillRect/>
            </a:stretch>
          </p:blipFill>
          <p:spPr>
            <a:xfrm>
              <a:off x="9208502" y="4639587"/>
              <a:ext cx="2306745" cy="1509561"/>
            </a:xfrm>
            <a:prstGeom prst="rect">
              <a:avLst/>
            </a:prstGeom>
          </p:spPr>
        </p:pic>
        <p:sp>
          <p:nvSpPr>
            <p:cNvPr id="35" name="矩形: 圆角 34">
              <a:extLst>
                <a:ext uri="{FF2B5EF4-FFF2-40B4-BE49-F238E27FC236}">
                  <a16:creationId xmlns:a16="http://schemas.microsoft.com/office/drawing/2014/main" id="{51EF8AA5-7864-43BF-9648-34B399C341D8}"/>
                </a:ext>
              </a:extLst>
            </p:cNvPr>
            <p:cNvSpPr/>
            <p:nvPr/>
          </p:nvSpPr>
          <p:spPr>
            <a:xfrm>
              <a:off x="4005978" y="4236868"/>
              <a:ext cx="7642417" cy="2157046"/>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a:extLst>
              <a:ext uri="{FF2B5EF4-FFF2-40B4-BE49-F238E27FC236}">
                <a16:creationId xmlns:a16="http://schemas.microsoft.com/office/drawing/2014/main" id="{FAC64C77-1837-47B3-A180-BB1DBA4E6F9D}"/>
              </a:ext>
            </a:extLst>
          </p:cNvPr>
          <p:cNvPicPr>
            <a:picLocks noChangeAspect="1"/>
          </p:cNvPicPr>
          <p:nvPr/>
        </p:nvPicPr>
        <p:blipFill>
          <a:blip r:embed="rId8"/>
          <a:stretch>
            <a:fillRect/>
          </a:stretch>
        </p:blipFill>
        <p:spPr>
          <a:xfrm>
            <a:off x="1149264" y="4639171"/>
            <a:ext cx="3041381" cy="1528736"/>
          </a:xfrm>
          <a:prstGeom prst="rect">
            <a:avLst/>
          </a:prstGeom>
        </p:spPr>
      </p:pic>
      <p:sp>
        <p:nvSpPr>
          <p:cNvPr id="14" name="灯片编号占位符 24">
            <a:extLst>
              <a:ext uri="{FF2B5EF4-FFF2-40B4-BE49-F238E27FC236}">
                <a16:creationId xmlns:a16="http://schemas.microsoft.com/office/drawing/2014/main" id="{8BB374DE-DD1B-484E-86DD-FAF6509E1EB8}"/>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15</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2993869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数据采集方式</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发展历史简述</a:t>
            </a:r>
          </a:p>
        </p:txBody>
      </p:sp>
      <p:sp>
        <p:nvSpPr>
          <p:cNvPr id="32" name="文本框 31">
            <a:extLst>
              <a:ext uri="{FF2B5EF4-FFF2-40B4-BE49-F238E27FC236}">
                <a16:creationId xmlns:a16="http://schemas.microsoft.com/office/drawing/2014/main" id="{F5A09991-79C0-4A0F-B7D6-6FC697C3E396}"/>
              </a:ext>
            </a:extLst>
          </p:cNvPr>
          <p:cNvSpPr txBox="1"/>
          <p:nvPr/>
        </p:nvSpPr>
        <p:spPr>
          <a:xfrm>
            <a:off x="386080" y="732298"/>
            <a:ext cx="10929620" cy="3726533"/>
          </a:xfrm>
          <a:prstGeom prst="rect">
            <a:avLst/>
          </a:prstGeom>
          <a:noFill/>
        </p:spPr>
        <p:txBody>
          <a:bodyPr wrap="square" rtlCol="0">
            <a:spAutoFit/>
          </a:bodyPr>
          <a:lstStyle/>
          <a:p>
            <a:pPr marL="342900" lvl="1" indent="-342900">
              <a:lnSpc>
                <a:spcPct val="120000"/>
              </a:lnSpc>
              <a:buFont typeface="+mj-lt"/>
              <a:buAutoNum type="arabicPeriod" startAt="6"/>
            </a:pPr>
            <a:r>
              <a:rPr lang="en-US" altLang="zh-CN" dirty="0"/>
              <a:t>20</a:t>
            </a:r>
            <a:r>
              <a:rPr lang="zh-CN" altLang="en-US" dirty="0"/>
              <a:t>世纪初，微电子机械系统技术不断发展，基于惯性传感器的动捕系统逐渐发展</a:t>
            </a:r>
            <a:endParaRPr lang="en-US" altLang="zh-CN" dirty="0"/>
          </a:p>
          <a:p>
            <a:pPr marL="342900" lvl="1" indent="-342900">
              <a:lnSpc>
                <a:spcPct val="120000"/>
              </a:lnSpc>
              <a:buFont typeface="+mj-lt"/>
              <a:buAutoNum type="arabicPeriod" startAt="6"/>
            </a:pPr>
            <a:endParaRPr lang="en-US" altLang="zh-CN" dirty="0"/>
          </a:p>
          <a:p>
            <a:pPr marL="342900" lvl="1" indent="-342900">
              <a:lnSpc>
                <a:spcPct val="120000"/>
              </a:lnSpc>
              <a:buFont typeface="+mj-lt"/>
              <a:buAutoNum type="arabicPeriod" startAt="6"/>
            </a:pPr>
            <a:endParaRPr lang="en-US" altLang="zh-CN" dirty="0"/>
          </a:p>
          <a:p>
            <a:pPr marL="342900" lvl="1" indent="-342900">
              <a:lnSpc>
                <a:spcPct val="120000"/>
              </a:lnSpc>
              <a:buFont typeface="+mj-lt"/>
              <a:buAutoNum type="arabicPeriod" startAt="6"/>
            </a:pPr>
            <a:endParaRPr lang="en-US" altLang="zh-CN" dirty="0"/>
          </a:p>
          <a:p>
            <a:pPr marL="342900" lvl="1" indent="-342900">
              <a:lnSpc>
                <a:spcPct val="120000"/>
              </a:lnSpc>
              <a:buFont typeface="+mj-lt"/>
              <a:buAutoNum type="arabicPeriod" startAt="6"/>
            </a:pPr>
            <a:endParaRPr lang="en-US" altLang="zh-CN" dirty="0"/>
          </a:p>
          <a:p>
            <a:pPr marL="342900" lvl="1" indent="-342900">
              <a:lnSpc>
                <a:spcPct val="120000"/>
              </a:lnSpc>
              <a:buFont typeface="+mj-lt"/>
              <a:buAutoNum type="arabicPeriod" startAt="6"/>
            </a:pPr>
            <a:endParaRPr lang="en-US" altLang="zh-CN" dirty="0"/>
          </a:p>
          <a:p>
            <a:pPr marL="342900" lvl="1" indent="-342900">
              <a:lnSpc>
                <a:spcPct val="120000"/>
              </a:lnSpc>
              <a:buFont typeface="+mj-lt"/>
              <a:buAutoNum type="arabicPeriod" startAt="6"/>
            </a:pPr>
            <a:endParaRPr lang="en-US" altLang="zh-CN" dirty="0"/>
          </a:p>
          <a:p>
            <a:pPr marL="342900" lvl="1" indent="-342900">
              <a:lnSpc>
                <a:spcPct val="120000"/>
              </a:lnSpc>
              <a:buFont typeface="+mj-lt"/>
              <a:buAutoNum type="arabicPeriod" startAt="6"/>
            </a:pPr>
            <a:endParaRPr lang="en-US" altLang="zh-CN" dirty="0"/>
          </a:p>
          <a:p>
            <a:pPr marL="342900" lvl="1" indent="-342900">
              <a:lnSpc>
                <a:spcPct val="120000"/>
              </a:lnSpc>
              <a:buFont typeface="+mj-lt"/>
              <a:buAutoNum type="arabicPeriod" startAt="6"/>
            </a:pPr>
            <a:endParaRPr lang="en-US" altLang="zh-CN" dirty="0"/>
          </a:p>
          <a:p>
            <a:pPr marL="342900" lvl="1" indent="-342900">
              <a:lnSpc>
                <a:spcPct val="120000"/>
              </a:lnSpc>
              <a:buFont typeface="+mj-lt"/>
              <a:buAutoNum type="arabicPeriod" startAt="6"/>
            </a:pPr>
            <a:endParaRPr lang="en-US" altLang="zh-CN" dirty="0"/>
          </a:p>
          <a:p>
            <a:pPr marL="342900" lvl="1" indent="-342900">
              <a:lnSpc>
                <a:spcPct val="120000"/>
              </a:lnSpc>
              <a:buFont typeface="+mj-lt"/>
              <a:buAutoNum type="arabicPeriod" startAt="6"/>
            </a:pPr>
            <a:r>
              <a:rPr lang="en-US" altLang="zh-CN" dirty="0"/>
              <a:t>2007</a:t>
            </a:r>
            <a:r>
              <a:rPr lang="zh-CN" altLang="en-US" dirty="0"/>
              <a:t>年，美国的</a:t>
            </a:r>
            <a:r>
              <a:rPr lang="en-US" altLang="zh-CN" dirty="0"/>
              <a:t>Organic Motion</a:t>
            </a:r>
            <a:r>
              <a:rPr lang="zh-CN" altLang="en-US" dirty="0"/>
              <a:t>公司开发了</a:t>
            </a:r>
            <a:r>
              <a:rPr lang="en-US" altLang="zh-CN" dirty="0"/>
              <a:t>Stage</a:t>
            </a:r>
            <a:r>
              <a:rPr lang="zh-CN" altLang="en-US" dirty="0"/>
              <a:t>动作捕捉系统（首次实现无穿戴、无标记点）</a:t>
            </a:r>
            <a:endParaRPr lang="en-US" altLang="zh-CN" dirty="0"/>
          </a:p>
        </p:txBody>
      </p:sp>
      <p:pic>
        <p:nvPicPr>
          <p:cNvPr id="2" name="图片 1">
            <a:extLst>
              <a:ext uri="{FF2B5EF4-FFF2-40B4-BE49-F238E27FC236}">
                <a16:creationId xmlns:a16="http://schemas.microsoft.com/office/drawing/2014/main" id="{F23723DB-2CFD-426A-9F3B-0436D2A504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00175" y="1183383"/>
            <a:ext cx="1917310" cy="2245617"/>
          </a:xfrm>
          <a:prstGeom prst="rect">
            <a:avLst/>
          </a:prstGeom>
        </p:spPr>
      </p:pic>
      <p:pic>
        <p:nvPicPr>
          <p:cNvPr id="3" name="图片 2">
            <a:extLst>
              <a:ext uri="{FF2B5EF4-FFF2-40B4-BE49-F238E27FC236}">
                <a16:creationId xmlns:a16="http://schemas.microsoft.com/office/drawing/2014/main" id="{CEDC3AEE-4A9F-4028-AA95-946B9FD6D66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40889" y="1181592"/>
            <a:ext cx="1415565" cy="2247112"/>
          </a:xfrm>
          <a:prstGeom prst="rect">
            <a:avLst/>
          </a:prstGeom>
        </p:spPr>
      </p:pic>
      <p:sp>
        <p:nvSpPr>
          <p:cNvPr id="17" name="文本框 16">
            <a:extLst>
              <a:ext uri="{FF2B5EF4-FFF2-40B4-BE49-F238E27FC236}">
                <a16:creationId xmlns:a16="http://schemas.microsoft.com/office/drawing/2014/main" id="{74E44574-92C5-400D-9AE1-4357695A251B}"/>
              </a:ext>
            </a:extLst>
          </p:cNvPr>
          <p:cNvSpPr txBox="1"/>
          <p:nvPr/>
        </p:nvSpPr>
        <p:spPr>
          <a:xfrm>
            <a:off x="2156833" y="3448016"/>
            <a:ext cx="785792" cy="369332"/>
          </a:xfrm>
          <a:prstGeom prst="rect">
            <a:avLst/>
          </a:prstGeom>
          <a:noFill/>
        </p:spPr>
        <p:txBody>
          <a:bodyPr wrap="none" rtlCol="0">
            <a:spAutoFit/>
          </a:bodyPr>
          <a:lstStyle/>
          <a:p>
            <a:pPr algn="ctr"/>
            <a:r>
              <a:rPr lang="en-US" altLang="zh-CN" dirty="0"/>
              <a:t>3Dsuit</a:t>
            </a:r>
            <a:endParaRPr lang="zh-CN" altLang="en-US" baseline="30000" dirty="0"/>
          </a:p>
        </p:txBody>
      </p:sp>
      <p:sp>
        <p:nvSpPr>
          <p:cNvPr id="18" name="文本框 17">
            <a:extLst>
              <a:ext uri="{FF2B5EF4-FFF2-40B4-BE49-F238E27FC236}">
                <a16:creationId xmlns:a16="http://schemas.microsoft.com/office/drawing/2014/main" id="{D8296D61-F9AB-4655-8F58-10C9B1544339}"/>
              </a:ext>
            </a:extLst>
          </p:cNvPr>
          <p:cNvSpPr txBox="1"/>
          <p:nvPr/>
        </p:nvSpPr>
        <p:spPr>
          <a:xfrm>
            <a:off x="6375429" y="3448016"/>
            <a:ext cx="721671" cy="369332"/>
          </a:xfrm>
          <a:prstGeom prst="rect">
            <a:avLst/>
          </a:prstGeom>
          <a:noFill/>
        </p:spPr>
        <p:txBody>
          <a:bodyPr wrap="none" rtlCol="0">
            <a:spAutoFit/>
          </a:bodyPr>
          <a:lstStyle/>
          <a:p>
            <a:pPr algn="ctr"/>
            <a:r>
              <a:rPr lang="en-US" altLang="zh-CN" dirty="0" err="1"/>
              <a:t>Xsens</a:t>
            </a:r>
            <a:endParaRPr lang="zh-CN" altLang="en-US" baseline="30000" dirty="0"/>
          </a:p>
        </p:txBody>
      </p:sp>
      <p:pic>
        <p:nvPicPr>
          <p:cNvPr id="8" name="图片 7">
            <a:extLst>
              <a:ext uri="{FF2B5EF4-FFF2-40B4-BE49-F238E27FC236}">
                <a16:creationId xmlns:a16="http://schemas.microsoft.com/office/drawing/2014/main" id="{AB0C7915-DC10-4EA1-94EC-A16D56C726F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28897" y="4478143"/>
            <a:ext cx="3427456" cy="1927944"/>
          </a:xfrm>
          <a:prstGeom prst="rect">
            <a:avLst/>
          </a:prstGeom>
        </p:spPr>
      </p:pic>
      <p:sp>
        <p:nvSpPr>
          <p:cNvPr id="11" name="灯片编号占位符 24">
            <a:extLst>
              <a:ext uri="{FF2B5EF4-FFF2-40B4-BE49-F238E27FC236}">
                <a16:creationId xmlns:a16="http://schemas.microsoft.com/office/drawing/2014/main" id="{55484353-5DA7-4DE2-BB83-CFAAE6D62502}"/>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16</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2374681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B404D0-F774-4564-9BC8-70D8C478EB8D}"/>
              </a:ext>
            </a:extLst>
          </p:cNvPr>
          <p:cNvPicPr>
            <a:picLocks noChangeAspect="1"/>
          </p:cNvPicPr>
          <p:nvPr/>
        </p:nvPicPr>
        <p:blipFill rotWithShape="1">
          <a:blip r:embed="rId4">
            <a:extLst>
              <a:ext uri="{28A0092B-C50C-407E-A947-70E740481C1C}">
                <a14:useLocalDpi xmlns:a14="http://schemas.microsoft.com/office/drawing/2010/main" val="0"/>
              </a:ext>
            </a:extLst>
          </a:blip>
          <a:srcRect l="40281"/>
          <a:stretch/>
        </p:blipFill>
        <p:spPr>
          <a:xfrm>
            <a:off x="234089" y="690430"/>
            <a:ext cx="6326327" cy="5969433"/>
          </a:xfrm>
          <a:prstGeom prst="rect">
            <a:avLst/>
          </a:prstGeom>
        </p:spPr>
      </p:pic>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数据采集方式</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22937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目前常用的采集方式</a:t>
            </a:r>
          </a:p>
        </p:txBody>
      </p:sp>
      <p:pic>
        <p:nvPicPr>
          <p:cNvPr id="9" name="图片 8">
            <a:extLst>
              <a:ext uri="{FF2B5EF4-FFF2-40B4-BE49-F238E27FC236}">
                <a16:creationId xmlns:a16="http://schemas.microsoft.com/office/drawing/2014/main" id="{A2DFAC93-D211-4E0A-A6CD-375949A847F6}"/>
              </a:ext>
            </a:extLst>
          </p:cNvPr>
          <p:cNvPicPr>
            <a:picLocks noChangeAspect="1"/>
          </p:cNvPicPr>
          <p:nvPr/>
        </p:nvPicPr>
        <p:blipFill>
          <a:blip r:embed="rId5"/>
          <a:stretch>
            <a:fillRect/>
          </a:stretch>
        </p:blipFill>
        <p:spPr>
          <a:xfrm>
            <a:off x="7365836" y="900922"/>
            <a:ext cx="2681885" cy="2413057"/>
          </a:xfrm>
          <a:prstGeom prst="rect">
            <a:avLst/>
          </a:prstGeom>
        </p:spPr>
      </p:pic>
      <p:pic>
        <p:nvPicPr>
          <p:cNvPr id="17" name="图片 16">
            <a:extLst>
              <a:ext uri="{FF2B5EF4-FFF2-40B4-BE49-F238E27FC236}">
                <a16:creationId xmlns:a16="http://schemas.microsoft.com/office/drawing/2014/main" id="{5E5898D0-667A-4F65-A272-F4C39833850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8611" y="4167878"/>
            <a:ext cx="1527621" cy="1789200"/>
          </a:xfrm>
          <a:prstGeom prst="rect">
            <a:avLst/>
          </a:prstGeom>
        </p:spPr>
      </p:pic>
      <p:pic>
        <p:nvPicPr>
          <p:cNvPr id="10" name="图片 9">
            <a:extLst>
              <a:ext uri="{FF2B5EF4-FFF2-40B4-BE49-F238E27FC236}">
                <a16:creationId xmlns:a16="http://schemas.microsoft.com/office/drawing/2014/main" id="{2D066893-D58E-4E27-8948-74B3B1B83E3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42857" y="4167878"/>
            <a:ext cx="2681885" cy="1789200"/>
          </a:xfrm>
          <a:prstGeom prst="rect">
            <a:avLst/>
          </a:prstGeom>
        </p:spPr>
      </p:pic>
      <p:sp>
        <p:nvSpPr>
          <p:cNvPr id="22" name="文本框 21">
            <a:extLst>
              <a:ext uri="{FF2B5EF4-FFF2-40B4-BE49-F238E27FC236}">
                <a16:creationId xmlns:a16="http://schemas.microsoft.com/office/drawing/2014/main" id="{D4675551-31A0-479F-B478-D9512DF353AE}"/>
              </a:ext>
            </a:extLst>
          </p:cNvPr>
          <p:cNvSpPr txBox="1"/>
          <p:nvPr/>
        </p:nvSpPr>
        <p:spPr>
          <a:xfrm>
            <a:off x="7727198" y="3359356"/>
            <a:ext cx="2031325" cy="369332"/>
          </a:xfrm>
          <a:prstGeom prst="rect">
            <a:avLst/>
          </a:prstGeom>
          <a:noFill/>
        </p:spPr>
        <p:txBody>
          <a:bodyPr wrap="none" rtlCol="0">
            <a:spAutoFit/>
          </a:bodyPr>
          <a:lstStyle/>
          <a:p>
            <a:pPr algn="ctr"/>
            <a:r>
              <a:rPr lang="zh-CN" altLang="en-US" dirty="0"/>
              <a:t>光学红外动捕系统</a:t>
            </a:r>
            <a:endParaRPr lang="zh-CN" altLang="en-US" baseline="30000" dirty="0"/>
          </a:p>
        </p:txBody>
      </p:sp>
      <p:sp>
        <p:nvSpPr>
          <p:cNvPr id="24" name="文本框 23">
            <a:extLst>
              <a:ext uri="{FF2B5EF4-FFF2-40B4-BE49-F238E27FC236}">
                <a16:creationId xmlns:a16="http://schemas.microsoft.com/office/drawing/2014/main" id="{5B481D1C-768C-46CC-82A8-E2144153A3E8}"/>
              </a:ext>
            </a:extLst>
          </p:cNvPr>
          <p:cNvSpPr txBox="1"/>
          <p:nvPr/>
        </p:nvSpPr>
        <p:spPr>
          <a:xfrm>
            <a:off x="7433691" y="6026936"/>
            <a:ext cx="587020" cy="369332"/>
          </a:xfrm>
          <a:prstGeom prst="rect">
            <a:avLst/>
          </a:prstGeom>
          <a:noFill/>
        </p:spPr>
        <p:txBody>
          <a:bodyPr wrap="none" rtlCol="0">
            <a:spAutoFit/>
          </a:bodyPr>
          <a:lstStyle/>
          <a:p>
            <a:pPr algn="ctr"/>
            <a:r>
              <a:rPr lang="en-US" altLang="zh-CN" dirty="0"/>
              <a:t>IMU</a:t>
            </a:r>
            <a:endParaRPr lang="zh-CN" altLang="en-US" baseline="30000" dirty="0"/>
          </a:p>
        </p:txBody>
      </p:sp>
      <p:sp>
        <p:nvSpPr>
          <p:cNvPr id="26" name="文本框 25">
            <a:extLst>
              <a:ext uri="{FF2B5EF4-FFF2-40B4-BE49-F238E27FC236}">
                <a16:creationId xmlns:a16="http://schemas.microsoft.com/office/drawing/2014/main" id="{29AD0DD7-74A3-4A06-835E-B6A291A4AC40}"/>
              </a:ext>
            </a:extLst>
          </p:cNvPr>
          <p:cNvSpPr txBox="1"/>
          <p:nvPr/>
        </p:nvSpPr>
        <p:spPr>
          <a:xfrm>
            <a:off x="9414387" y="6026936"/>
            <a:ext cx="1338828" cy="369332"/>
          </a:xfrm>
          <a:prstGeom prst="rect">
            <a:avLst/>
          </a:prstGeom>
          <a:noFill/>
        </p:spPr>
        <p:txBody>
          <a:bodyPr wrap="none" rtlCol="0">
            <a:spAutoFit/>
          </a:bodyPr>
          <a:lstStyle/>
          <a:p>
            <a:pPr algn="ctr"/>
            <a:r>
              <a:rPr lang="zh-CN" altLang="en-US" dirty="0"/>
              <a:t>柔性传感器</a:t>
            </a:r>
            <a:endParaRPr lang="zh-CN" altLang="en-US" baseline="30000" dirty="0"/>
          </a:p>
        </p:txBody>
      </p:sp>
      <p:sp>
        <p:nvSpPr>
          <p:cNvPr id="12" name="灯片编号占位符 24">
            <a:extLst>
              <a:ext uri="{FF2B5EF4-FFF2-40B4-BE49-F238E27FC236}">
                <a16:creationId xmlns:a16="http://schemas.microsoft.com/office/drawing/2014/main" id="{9A90A185-1EA9-42FF-857D-BCF61D7040BD}"/>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17</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412366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B404D0-F774-4564-9BC8-70D8C478EB8D}"/>
              </a:ext>
            </a:extLst>
          </p:cNvPr>
          <p:cNvPicPr>
            <a:picLocks noChangeAspect="1"/>
          </p:cNvPicPr>
          <p:nvPr/>
        </p:nvPicPr>
        <p:blipFill rotWithShape="1">
          <a:blip r:embed="rId4">
            <a:extLst>
              <a:ext uri="{28A0092B-C50C-407E-A947-70E740481C1C}">
                <a14:useLocalDpi xmlns:a14="http://schemas.microsoft.com/office/drawing/2010/main" val="0"/>
              </a:ext>
            </a:extLst>
          </a:blip>
          <a:srcRect l="40281"/>
          <a:stretch/>
        </p:blipFill>
        <p:spPr>
          <a:xfrm>
            <a:off x="234089" y="690430"/>
            <a:ext cx="6326327" cy="5969433"/>
          </a:xfrm>
          <a:prstGeom prst="rect">
            <a:avLst/>
          </a:prstGeom>
        </p:spPr>
      </p:pic>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数据采集方式</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2340658" cy="369332"/>
          </a:xfrm>
          <a:prstGeom prst="rect">
            <a:avLst/>
          </a:prstGeom>
          <a:noFill/>
        </p:spPr>
        <p:txBody>
          <a:bodyPr wrap="square" rtlCol="0">
            <a:spAutoFit/>
          </a:bodyPr>
          <a:lstStyle/>
          <a:p>
            <a:pPr>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目前常用的采集方式</a:t>
            </a:r>
          </a:p>
        </p:txBody>
      </p:sp>
      <p:pic>
        <p:nvPicPr>
          <p:cNvPr id="2" name="图片 1">
            <a:extLst>
              <a:ext uri="{FF2B5EF4-FFF2-40B4-BE49-F238E27FC236}">
                <a16:creationId xmlns:a16="http://schemas.microsoft.com/office/drawing/2014/main" id="{9AD626EE-9987-49AB-AF64-27AD941D27A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14359" y="597427"/>
            <a:ext cx="2125055" cy="1591510"/>
          </a:xfrm>
          <a:prstGeom prst="rect">
            <a:avLst/>
          </a:prstGeom>
        </p:spPr>
      </p:pic>
      <p:pic>
        <p:nvPicPr>
          <p:cNvPr id="9" name="图片 8">
            <a:extLst>
              <a:ext uri="{FF2B5EF4-FFF2-40B4-BE49-F238E27FC236}">
                <a16:creationId xmlns:a16="http://schemas.microsoft.com/office/drawing/2014/main" id="{1E99F954-2C49-4D20-8A26-4FEFC8E10D2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39352" y="834824"/>
            <a:ext cx="1677748" cy="1246520"/>
          </a:xfrm>
          <a:prstGeom prst="rect">
            <a:avLst/>
          </a:prstGeom>
        </p:spPr>
      </p:pic>
      <p:pic>
        <p:nvPicPr>
          <p:cNvPr id="10" name="图片 9">
            <a:extLst>
              <a:ext uri="{FF2B5EF4-FFF2-40B4-BE49-F238E27FC236}">
                <a16:creationId xmlns:a16="http://schemas.microsoft.com/office/drawing/2014/main" id="{67A53430-461A-4083-8CD1-25D3748B7BF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14360" y="2646118"/>
            <a:ext cx="2125054" cy="1811799"/>
          </a:xfrm>
          <a:prstGeom prst="rect">
            <a:avLst/>
          </a:prstGeom>
        </p:spPr>
      </p:pic>
      <p:pic>
        <p:nvPicPr>
          <p:cNvPr id="11" name="图片 10">
            <a:extLst>
              <a:ext uri="{FF2B5EF4-FFF2-40B4-BE49-F238E27FC236}">
                <a16:creationId xmlns:a16="http://schemas.microsoft.com/office/drawing/2014/main" id="{D81C6220-69C8-48D2-AEA5-EAD34AB96A03}"/>
              </a:ext>
            </a:extLst>
          </p:cNvPr>
          <p:cNvPicPr>
            <a:picLocks noChangeAspect="1"/>
          </p:cNvPicPr>
          <p:nvPr/>
        </p:nvPicPr>
        <p:blipFill>
          <a:blip r:embed="rId8"/>
          <a:stretch>
            <a:fillRect/>
          </a:stretch>
        </p:blipFill>
        <p:spPr>
          <a:xfrm>
            <a:off x="9237783" y="5150844"/>
            <a:ext cx="2663455" cy="1198555"/>
          </a:xfrm>
          <a:prstGeom prst="rect">
            <a:avLst/>
          </a:prstGeom>
        </p:spPr>
      </p:pic>
      <p:pic>
        <p:nvPicPr>
          <p:cNvPr id="12" name="图片 11">
            <a:extLst>
              <a:ext uri="{FF2B5EF4-FFF2-40B4-BE49-F238E27FC236}">
                <a16:creationId xmlns:a16="http://schemas.microsoft.com/office/drawing/2014/main" id="{3D72468F-629A-4EAC-9088-89BB8DF413B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69395" y="2998397"/>
            <a:ext cx="2235985" cy="1459520"/>
          </a:xfrm>
          <a:prstGeom prst="rect">
            <a:avLst/>
          </a:prstGeom>
        </p:spPr>
      </p:pic>
      <p:pic>
        <p:nvPicPr>
          <p:cNvPr id="16" name="图片 15">
            <a:extLst>
              <a:ext uri="{FF2B5EF4-FFF2-40B4-BE49-F238E27FC236}">
                <a16:creationId xmlns:a16="http://schemas.microsoft.com/office/drawing/2014/main" id="{44727AB2-C18A-49BD-BD50-A9E51A090B6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60233" y="5049737"/>
            <a:ext cx="2235985" cy="1400768"/>
          </a:xfrm>
          <a:prstGeom prst="rect">
            <a:avLst/>
          </a:prstGeom>
        </p:spPr>
      </p:pic>
      <p:sp>
        <p:nvSpPr>
          <p:cNvPr id="17" name="文本框 16">
            <a:extLst>
              <a:ext uri="{FF2B5EF4-FFF2-40B4-BE49-F238E27FC236}">
                <a16:creationId xmlns:a16="http://schemas.microsoft.com/office/drawing/2014/main" id="{F8160044-EB8B-49F8-A941-E40384A3644E}"/>
              </a:ext>
            </a:extLst>
          </p:cNvPr>
          <p:cNvSpPr txBox="1"/>
          <p:nvPr/>
        </p:nvSpPr>
        <p:spPr>
          <a:xfrm>
            <a:off x="8894283" y="2310775"/>
            <a:ext cx="1040157" cy="369332"/>
          </a:xfrm>
          <a:prstGeom prst="rect">
            <a:avLst/>
          </a:prstGeom>
          <a:noFill/>
        </p:spPr>
        <p:txBody>
          <a:bodyPr wrap="none" rtlCol="0">
            <a:spAutoFit/>
          </a:bodyPr>
          <a:lstStyle/>
          <a:p>
            <a:pPr algn="ctr"/>
            <a:r>
              <a:rPr lang="zh-CN" altLang="en-US" dirty="0"/>
              <a:t>双目</a:t>
            </a:r>
            <a:r>
              <a:rPr lang="en-US" altLang="zh-CN" dirty="0"/>
              <a:t>RGB</a:t>
            </a:r>
            <a:endParaRPr lang="zh-CN" altLang="en-US" baseline="30000" dirty="0"/>
          </a:p>
        </p:txBody>
      </p:sp>
      <p:sp>
        <p:nvSpPr>
          <p:cNvPr id="18" name="文本框 17">
            <a:extLst>
              <a:ext uri="{FF2B5EF4-FFF2-40B4-BE49-F238E27FC236}">
                <a16:creationId xmlns:a16="http://schemas.microsoft.com/office/drawing/2014/main" id="{DA210112-B292-4DF0-B5DB-64514E4D2F81}"/>
              </a:ext>
            </a:extLst>
          </p:cNvPr>
          <p:cNvSpPr txBox="1"/>
          <p:nvPr/>
        </p:nvSpPr>
        <p:spPr>
          <a:xfrm>
            <a:off x="8975780" y="4333942"/>
            <a:ext cx="877163" cy="369332"/>
          </a:xfrm>
          <a:prstGeom prst="rect">
            <a:avLst/>
          </a:prstGeom>
          <a:noFill/>
        </p:spPr>
        <p:txBody>
          <a:bodyPr wrap="none" rtlCol="0">
            <a:spAutoFit/>
          </a:bodyPr>
          <a:lstStyle/>
          <a:p>
            <a:pPr algn="ctr"/>
            <a:r>
              <a:rPr lang="zh-CN" altLang="en-US" dirty="0"/>
              <a:t>结构光</a:t>
            </a:r>
            <a:endParaRPr lang="zh-CN" altLang="en-US" baseline="30000" dirty="0"/>
          </a:p>
        </p:txBody>
      </p:sp>
      <p:sp>
        <p:nvSpPr>
          <p:cNvPr id="19" name="文本框 18">
            <a:extLst>
              <a:ext uri="{FF2B5EF4-FFF2-40B4-BE49-F238E27FC236}">
                <a16:creationId xmlns:a16="http://schemas.microsoft.com/office/drawing/2014/main" id="{CE3D91E2-CD71-4AD0-9C24-524A736F0AA3}"/>
              </a:ext>
            </a:extLst>
          </p:cNvPr>
          <p:cNvSpPr txBox="1"/>
          <p:nvPr/>
        </p:nvSpPr>
        <p:spPr>
          <a:xfrm>
            <a:off x="8744946" y="6488668"/>
            <a:ext cx="1338829" cy="369332"/>
          </a:xfrm>
          <a:prstGeom prst="rect">
            <a:avLst/>
          </a:prstGeom>
          <a:noFill/>
        </p:spPr>
        <p:txBody>
          <a:bodyPr wrap="none" rtlCol="0">
            <a:spAutoFit/>
          </a:bodyPr>
          <a:lstStyle/>
          <a:p>
            <a:pPr algn="ctr"/>
            <a:r>
              <a:rPr lang="zh-CN" altLang="en-US" dirty="0"/>
              <a:t>飞行时间法</a:t>
            </a:r>
            <a:endParaRPr lang="zh-CN" altLang="en-US" baseline="30000" dirty="0"/>
          </a:p>
        </p:txBody>
      </p:sp>
      <p:sp>
        <p:nvSpPr>
          <p:cNvPr id="15" name="灯片编号占位符 24">
            <a:extLst>
              <a:ext uri="{FF2B5EF4-FFF2-40B4-BE49-F238E27FC236}">
                <a16:creationId xmlns:a16="http://schemas.microsoft.com/office/drawing/2014/main" id="{8C5619F3-6696-4375-A4F9-9EBE90BBA0C7}"/>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18</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3954818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B404D0-F774-4564-9BC8-70D8C478EB8D}"/>
              </a:ext>
            </a:extLst>
          </p:cNvPr>
          <p:cNvPicPr>
            <a:picLocks noChangeAspect="1"/>
          </p:cNvPicPr>
          <p:nvPr/>
        </p:nvPicPr>
        <p:blipFill rotWithShape="1">
          <a:blip r:embed="rId4">
            <a:extLst>
              <a:ext uri="{28A0092B-C50C-407E-A947-70E740481C1C}">
                <a14:useLocalDpi xmlns:a14="http://schemas.microsoft.com/office/drawing/2010/main" val="0"/>
              </a:ext>
            </a:extLst>
          </a:blip>
          <a:srcRect l="40281"/>
          <a:stretch/>
        </p:blipFill>
        <p:spPr>
          <a:xfrm>
            <a:off x="234089" y="690430"/>
            <a:ext cx="6326327" cy="5969433"/>
          </a:xfrm>
          <a:prstGeom prst="rect">
            <a:avLst/>
          </a:prstGeom>
        </p:spPr>
      </p:pic>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数据采集方式</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2340658" cy="369332"/>
          </a:xfrm>
          <a:prstGeom prst="rect">
            <a:avLst/>
          </a:prstGeom>
          <a:noFill/>
        </p:spPr>
        <p:txBody>
          <a:bodyPr wrap="square" rtlCol="0">
            <a:spAutoFit/>
          </a:bodyPr>
          <a:lstStyle/>
          <a:p>
            <a:pPr>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目前常用的采集方式</a:t>
            </a:r>
          </a:p>
        </p:txBody>
      </p:sp>
      <p:sp>
        <p:nvSpPr>
          <p:cNvPr id="20" name="文本框 19">
            <a:extLst>
              <a:ext uri="{FF2B5EF4-FFF2-40B4-BE49-F238E27FC236}">
                <a16:creationId xmlns:a16="http://schemas.microsoft.com/office/drawing/2014/main" id="{EE52407E-BD5E-408B-913B-03BF46AABD3B}"/>
              </a:ext>
            </a:extLst>
          </p:cNvPr>
          <p:cNvSpPr txBox="1"/>
          <p:nvPr/>
        </p:nvSpPr>
        <p:spPr>
          <a:xfrm>
            <a:off x="7281136" y="1639403"/>
            <a:ext cx="3198563" cy="401264"/>
          </a:xfrm>
          <a:prstGeom prst="rect">
            <a:avLst/>
          </a:prstGeom>
          <a:noFill/>
        </p:spPr>
        <p:txBody>
          <a:bodyPr wrap="square" rtlCol="0">
            <a:spAutoFit/>
          </a:bodyPr>
          <a:lstStyle/>
          <a:p>
            <a:pPr>
              <a:lnSpc>
                <a:spcPct val="120000"/>
              </a:lnSpc>
            </a:pPr>
            <a:r>
              <a:rPr lang="zh-CN" altLang="en-US" dirty="0"/>
              <a:t>姿态的本质是个旋转过程。</a:t>
            </a:r>
            <a:endParaRPr lang="en-US" altLang="zh-CN" dirty="0"/>
          </a:p>
        </p:txBody>
      </p:sp>
      <p:pic>
        <p:nvPicPr>
          <p:cNvPr id="3" name="图片 2">
            <a:extLst>
              <a:ext uri="{FF2B5EF4-FFF2-40B4-BE49-F238E27FC236}">
                <a16:creationId xmlns:a16="http://schemas.microsoft.com/office/drawing/2014/main" id="{D8DC2E41-D1A3-4412-90BA-FA6BA45EA20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13231" y="2471816"/>
            <a:ext cx="5568834" cy="2727357"/>
          </a:xfrm>
          <a:prstGeom prst="rect">
            <a:avLst/>
          </a:prstGeom>
        </p:spPr>
      </p:pic>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19</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293747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21202/AppData/Local/Temp/picturecompress_20220429183413/output_1.jpgoutput_1"/>
          <p:cNvPicPr>
            <a:picLocks noChangeAspect="1"/>
          </p:cNvPicPr>
          <p:nvPr/>
        </p:nvPicPr>
        <p:blipFill>
          <a:blip r:embed="rId3">
            <a:lum bright="-30000" contrast="6000"/>
          </a:blip>
          <a:srcRect l="50968"/>
          <a:stretch>
            <a:fillRect/>
          </a:stretch>
        </p:blipFill>
        <p:spPr>
          <a:xfrm>
            <a:off x="0" y="0"/>
            <a:ext cx="4261485" cy="6858000"/>
          </a:xfrm>
          <a:prstGeom prst="rect">
            <a:avLst/>
          </a:prstGeom>
        </p:spPr>
      </p:pic>
      <p:sp>
        <p:nvSpPr>
          <p:cNvPr id="8" name="矩形 7"/>
          <p:cNvSpPr/>
          <p:nvPr/>
        </p:nvSpPr>
        <p:spPr>
          <a:xfrm>
            <a:off x="0" y="0"/>
            <a:ext cx="4261485"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11" name="组合 10">
            <a:extLst>
              <a:ext uri="{FF2B5EF4-FFF2-40B4-BE49-F238E27FC236}">
                <a16:creationId xmlns:a16="http://schemas.microsoft.com/office/drawing/2014/main" id="{64687990-088C-4F1F-BD06-127BC7AEADD8}"/>
              </a:ext>
            </a:extLst>
          </p:cNvPr>
          <p:cNvGrpSpPr/>
          <p:nvPr/>
        </p:nvGrpSpPr>
        <p:grpSpPr>
          <a:xfrm>
            <a:off x="5555248" y="283688"/>
            <a:ext cx="2713165" cy="769441"/>
            <a:chOff x="6108255" y="1723299"/>
            <a:chExt cx="2713165" cy="769441"/>
          </a:xfrm>
        </p:grpSpPr>
        <p:sp>
          <p:nvSpPr>
            <p:cNvPr id="37" name="矩形 36"/>
            <p:cNvSpPr/>
            <p:nvPr/>
          </p:nvSpPr>
          <p:spPr>
            <a:xfrm>
              <a:off x="7167245" y="1940563"/>
              <a:ext cx="1654175" cy="523240"/>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B00000"/>
                  </a:solidFill>
                  <a:latin typeface="微软雅黑" panose="020B0503020204020204" pitchFamily="34" charset="-122"/>
                  <a:ea typeface="微软雅黑" panose="020B0503020204020204" pitchFamily="34" charset="-122"/>
                </a:rPr>
                <a:t>什么是</a:t>
              </a:r>
              <a:r>
                <a:rPr kumimoji="0" lang="zh-CN" altLang="en-US" sz="2800" b="1" i="0" u="none" strike="noStrike" kern="1200" cap="none" spc="0" normalizeH="0" baseline="0" noProof="0" dirty="0">
                  <a:ln>
                    <a:noFill/>
                  </a:ln>
                  <a:solidFill>
                    <a:srgbClr val="B00000"/>
                  </a:solidFill>
                  <a:effectLst/>
                  <a:uLnTx/>
                  <a:uFillTx/>
                  <a:latin typeface="微软雅黑" panose="020B0503020204020204" pitchFamily="34" charset="-122"/>
                  <a:ea typeface="微软雅黑" panose="020B0503020204020204" pitchFamily="34" charset="-122"/>
                  <a:cs typeface="+mn-cs"/>
                </a:rPr>
                <a:t>姿态评估</a:t>
              </a:r>
              <a:endParaRPr kumimoji="0" lang="en-US" altLang="zh-CN" sz="2800" b="1" i="0" u="none" strike="noStrike" kern="1200" cap="none" spc="0" normalizeH="0" baseline="0" noProof="0" dirty="0">
                <a:ln>
                  <a:noFill/>
                </a:ln>
                <a:solidFill>
                  <a:srgbClr val="B00000"/>
                </a:solidFill>
                <a:effectLst/>
                <a:uLnTx/>
                <a:uFillTx/>
                <a:latin typeface="微软雅黑" panose="020B0503020204020204" pitchFamily="34" charset="-122"/>
                <a:ea typeface="微软雅黑" panose="020B0503020204020204" pitchFamily="34" charset="-122"/>
                <a:cs typeface="+mn-cs"/>
              </a:endParaRPr>
            </a:p>
          </p:txBody>
        </p:sp>
        <p:sp>
          <p:nvSpPr>
            <p:cNvPr id="34" name="矩形 33"/>
            <p:cNvSpPr/>
            <p:nvPr/>
          </p:nvSpPr>
          <p:spPr>
            <a:xfrm>
              <a:off x="6108255" y="2143300"/>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18" name="文本框 17"/>
            <p:cNvSpPr txBox="1"/>
            <p:nvPr/>
          </p:nvSpPr>
          <p:spPr>
            <a:xfrm>
              <a:off x="6110447" y="1723299"/>
              <a:ext cx="813043" cy="769441"/>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rPr>
                <a:t>01</a:t>
              </a:r>
              <a:endParaRPr kumimoji="0" lang="zh-CN" altLang="en-US"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endParaRPr>
            </a:p>
          </p:txBody>
        </p:sp>
      </p:grpSp>
      <p:grpSp>
        <p:nvGrpSpPr>
          <p:cNvPr id="10" name="组合 9">
            <a:extLst>
              <a:ext uri="{FF2B5EF4-FFF2-40B4-BE49-F238E27FC236}">
                <a16:creationId xmlns:a16="http://schemas.microsoft.com/office/drawing/2014/main" id="{3A9A4EDF-1430-4321-A78A-27CC2FBA1471}"/>
              </a:ext>
            </a:extLst>
          </p:cNvPr>
          <p:cNvGrpSpPr/>
          <p:nvPr/>
        </p:nvGrpSpPr>
        <p:grpSpPr>
          <a:xfrm>
            <a:off x="5555248" y="1110825"/>
            <a:ext cx="3039301" cy="769441"/>
            <a:chOff x="6108255" y="2809286"/>
            <a:chExt cx="3039301" cy="769441"/>
          </a:xfrm>
        </p:grpSpPr>
        <p:sp>
          <p:nvSpPr>
            <p:cNvPr id="38" name="矩形 37"/>
            <p:cNvSpPr/>
            <p:nvPr/>
          </p:nvSpPr>
          <p:spPr>
            <a:xfrm>
              <a:off x="7167527" y="3009039"/>
              <a:ext cx="1980029" cy="523220"/>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B00000"/>
                  </a:solidFill>
                  <a:effectLst/>
                  <a:uLnTx/>
                  <a:uFillTx/>
                  <a:latin typeface="微软雅黑" panose="020B0503020204020204" pitchFamily="34" charset="-122"/>
                  <a:ea typeface="微软雅黑" panose="020B0503020204020204" pitchFamily="34" charset="-122"/>
                  <a:cs typeface="+mn-cs"/>
                </a:rPr>
                <a:t>数据采集方式</a:t>
              </a:r>
              <a:endParaRPr kumimoji="0" lang="en-US" altLang="zh-CN" sz="2800" b="1" i="0" u="none" strike="noStrike" kern="1200" cap="none" spc="0" normalizeH="0" baseline="0" noProof="0" dirty="0">
                <a:ln>
                  <a:noFill/>
                </a:ln>
                <a:solidFill>
                  <a:srgbClr val="B00000"/>
                </a:solidFill>
                <a:effectLst/>
                <a:uLnTx/>
                <a:uFillTx/>
                <a:latin typeface="微软雅黑" panose="020B0503020204020204" pitchFamily="34" charset="-122"/>
                <a:ea typeface="微软雅黑" panose="020B0503020204020204" pitchFamily="34" charset="-122"/>
                <a:cs typeface="+mn-cs"/>
              </a:endParaRPr>
            </a:p>
          </p:txBody>
        </p:sp>
        <p:sp>
          <p:nvSpPr>
            <p:cNvPr id="57" name="矩形 56"/>
            <p:cNvSpPr/>
            <p:nvPr/>
          </p:nvSpPr>
          <p:spPr>
            <a:xfrm>
              <a:off x="6108255" y="3229287"/>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58" name="文本框 57"/>
            <p:cNvSpPr txBox="1"/>
            <p:nvPr/>
          </p:nvSpPr>
          <p:spPr>
            <a:xfrm>
              <a:off x="6110447" y="2809286"/>
              <a:ext cx="813043" cy="769441"/>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rPr>
                <a:t>02</a:t>
              </a:r>
              <a:endParaRPr kumimoji="0" lang="zh-CN" altLang="en-US"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endParaRPr>
            </a:p>
          </p:txBody>
        </p:sp>
      </p:grpSp>
      <p:grpSp>
        <p:nvGrpSpPr>
          <p:cNvPr id="5" name="组合 4">
            <a:extLst>
              <a:ext uri="{FF2B5EF4-FFF2-40B4-BE49-F238E27FC236}">
                <a16:creationId xmlns:a16="http://schemas.microsoft.com/office/drawing/2014/main" id="{8236D491-D6B6-48B5-8023-866BE47A8657}"/>
              </a:ext>
            </a:extLst>
          </p:cNvPr>
          <p:cNvGrpSpPr/>
          <p:nvPr/>
        </p:nvGrpSpPr>
        <p:grpSpPr>
          <a:xfrm>
            <a:off x="5555248" y="1940244"/>
            <a:ext cx="3398374" cy="769441"/>
            <a:chOff x="6108255" y="3895273"/>
            <a:chExt cx="3398374" cy="769441"/>
          </a:xfrm>
        </p:grpSpPr>
        <p:sp>
          <p:nvSpPr>
            <p:cNvPr id="39" name="矩形 38"/>
            <p:cNvSpPr/>
            <p:nvPr/>
          </p:nvSpPr>
          <p:spPr>
            <a:xfrm>
              <a:off x="7167527" y="4139515"/>
              <a:ext cx="2339102" cy="523220"/>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B00000"/>
                  </a:solidFill>
                  <a:effectLst/>
                  <a:uLnTx/>
                  <a:uFillTx/>
                  <a:latin typeface="微软雅黑" panose="020B0503020204020204" pitchFamily="34" charset="-122"/>
                  <a:ea typeface="微软雅黑" panose="020B0503020204020204" pitchFamily="34" charset="-122"/>
                  <a:cs typeface="+mn-cs"/>
                </a:rPr>
                <a:t>姿态数据特征表示和预处理方法</a:t>
              </a:r>
              <a:endParaRPr kumimoji="0" lang="zh-CN" altLang="en-US" sz="2800" b="1" i="0" u="none" strike="noStrike" kern="1200" cap="none" spc="0" normalizeH="0" baseline="0" noProof="0" dirty="0">
                <a:ln>
                  <a:noFill/>
                </a:ln>
                <a:solidFill>
                  <a:srgbClr val="C30000"/>
                </a:solidFill>
                <a:effectLst/>
                <a:uLnTx/>
                <a:uFillTx/>
                <a:latin typeface="微软雅黑" panose="020B0503020204020204" pitchFamily="34" charset="-122"/>
                <a:ea typeface="微软雅黑" panose="020B0503020204020204" pitchFamily="34" charset="-122"/>
                <a:cs typeface="+mn-cs"/>
              </a:endParaRPr>
            </a:p>
          </p:txBody>
        </p:sp>
        <p:sp>
          <p:nvSpPr>
            <p:cNvPr id="59" name="矩形 58"/>
            <p:cNvSpPr/>
            <p:nvPr/>
          </p:nvSpPr>
          <p:spPr>
            <a:xfrm>
              <a:off x="6108255" y="4315274"/>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0" name="文本框 59"/>
            <p:cNvSpPr txBox="1"/>
            <p:nvPr/>
          </p:nvSpPr>
          <p:spPr>
            <a:xfrm>
              <a:off x="6110447" y="3895273"/>
              <a:ext cx="813043" cy="769441"/>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rPr>
                <a:t>03</a:t>
              </a:r>
              <a:endParaRPr kumimoji="0" lang="zh-CN" altLang="en-US"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endParaRPr>
            </a:p>
          </p:txBody>
        </p:sp>
      </p:grpSp>
      <p:sp>
        <p:nvSpPr>
          <p:cNvPr id="2" name="矩形 1"/>
          <p:cNvSpPr/>
          <p:nvPr/>
        </p:nvSpPr>
        <p:spPr>
          <a:xfrm>
            <a:off x="0" y="0"/>
            <a:ext cx="4261485" cy="6858000"/>
          </a:xfrm>
          <a:prstGeom prst="rect">
            <a:avLst/>
          </a:prstGeom>
          <a:solidFill>
            <a:srgbClr val="B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3" name="组合 2"/>
          <p:cNvGrpSpPr/>
          <p:nvPr/>
        </p:nvGrpSpPr>
        <p:grpSpPr>
          <a:xfrm>
            <a:off x="612775" y="1969135"/>
            <a:ext cx="2967355" cy="2464435"/>
            <a:chOff x="893" y="3101"/>
            <a:chExt cx="4673" cy="3881"/>
          </a:xfrm>
        </p:grpSpPr>
        <p:sp>
          <p:nvSpPr>
            <p:cNvPr id="6" name="矩形 5"/>
            <p:cNvSpPr/>
            <p:nvPr/>
          </p:nvSpPr>
          <p:spPr>
            <a:xfrm>
              <a:off x="1075" y="3101"/>
              <a:ext cx="4309" cy="311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4" name="文本框 3"/>
            <p:cNvSpPr txBox="1"/>
            <p:nvPr/>
          </p:nvSpPr>
          <p:spPr>
            <a:xfrm>
              <a:off x="893" y="3767"/>
              <a:ext cx="4673" cy="1599"/>
            </a:xfrm>
            <a:prstGeom prst="rect">
              <a:avLst/>
            </a:prstGeom>
            <a:noFill/>
            <a:ln>
              <a:no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目录</a:t>
              </a:r>
            </a:p>
          </p:txBody>
        </p:sp>
        <p:sp>
          <p:nvSpPr>
            <p:cNvPr id="17" name="矩形 16"/>
            <p:cNvSpPr/>
            <p:nvPr/>
          </p:nvSpPr>
          <p:spPr>
            <a:xfrm>
              <a:off x="1456" y="5758"/>
              <a:ext cx="3190" cy="1224"/>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FFFFFF"/>
                  </a:solidFill>
                  <a:effectLst/>
                  <a:uLnTx/>
                  <a:uFillTx/>
                  <a:latin typeface="等线 Light" panose="02010600030101010101" charset="-122"/>
                  <a:ea typeface="等线 Light" panose="02010600030101010101" charset="-122"/>
                  <a:cs typeface="Arial Narrow" panose="020B0606020202030204" charset="0"/>
                </a:rPr>
                <a:t>C</a:t>
              </a:r>
              <a:r>
                <a:rPr kumimoji="0" lang="en-US" altLang="zh-CN" sz="2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ONTENTS</a:t>
              </a:r>
            </a:p>
          </p:txBody>
        </p:sp>
      </p:grpSp>
      <p:pic>
        <p:nvPicPr>
          <p:cNvPr id="9" name="图片 8" descr="北京体育大学logo含校名"/>
          <p:cNvPicPr>
            <a:picLocks noChangeAspect="1"/>
          </p:cNvPicPr>
          <p:nvPr/>
        </p:nvPicPr>
        <p:blipFill>
          <a:blip r:embed="rId4"/>
          <a:srcRect t="17239" b="20498"/>
          <a:stretch>
            <a:fillRect/>
          </a:stretch>
        </p:blipFill>
        <p:spPr>
          <a:xfrm>
            <a:off x="9882505" y="6074410"/>
            <a:ext cx="2143760" cy="667385"/>
          </a:xfrm>
          <a:prstGeom prst="rect">
            <a:avLst/>
          </a:prstGeom>
        </p:spPr>
      </p:pic>
      <p:grpSp>
        <p:nvGrpSpPr>
          <p:cNvPr id="22" name="组合 21">
            <a:extLst>
              <a:ext uri="{FF2B5EF4-FFF2-40B4-BE49-F238E27FC236}">
                <a16:creationId xmlns:a16="http://schemas.microsoft.com/office/drawing/2014/main" id="{008FAB77-72C1-481F-96E8-9664B026A4AA}"/>
              </a:ext>
            </a:extLst>
          </p:cNvPr>
          <p:cNvGrpSpPr/>
          <p:nvPr/>
        </p:nvGrpSpPr>
        <p:grpSpPr>
          <a:xfrm>
            <a:off x="5555248" y="2768244"/>
            <a:ext cx="3398374" cy="769441"/>
            <a:chOff x="6108255" y="3895273"/>
            <a:chExt cx="3398374" cy="769441"/>
          </a:xfrm>
        </p:grpSpPr>
        <p:sp>
          <p:nvSpPr>
            <p:cNvPr id="23" name="矩形 22">
              <a:extLst>
                <a:ext uri="{FF2B5EF4-FFF2-40B4-BE49-F238E27FC236}">
                  <a16:creationId xmlns:a16="http://schemas.microsoft.com/office/drawing/2014/main" id="{AD876D91-4C02-4AC3-9D07-093438AD755B}"/>
                </a:ext>
              </a:extLst>
            </p:cNvPr>
            <p:cNvSpPr/>
            <p:nvPr/>
          </p:nvSpPr>
          <p:spPr>
            <a:xfrm>
              <a:off x="7167527" y="4139515"/>
              <a:ext cx="2339102" cy="523220"/>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B00000"/>
                  </a:solidFill>
                  <a:latin typeface="微软雅黑" panose="020B0503020204020204" pitchFamily="34" charset="-122"/>
                  <a:ea typeface="微软雅黑" panose="020B0503020204020204" pitchFamily="34" charset="-122"/>
                </a:rPr>
                <a:t>姿态</a:t>
              </a:r>
              <a:r>
                <a:rPr kumimoji="0" lang="zh-CN" altLang="en-US" sz="2800" b="1" i="0" u="none" strike="noStrike" kern="1200" cap="none" spc="0" normalizeH="0" baseline="0" noProof="0" dirty="0">
                  <a:ln>
                    <a:noFill/>
                  </a:ln>
                  <a:solidFill>
                    <a:srgbClr val="B00000"/>
                  </a:solidFill>
                  <a:effectLst/>
                  <a:uLnTx/>
                  <a:uFillTx/>
                  <a:latin typeface="微软雅黑" panose="020B0503020204020204" pitchFamily="34" charset="-122"/>
                  <a:ea typeface="微软雅黑" panose="020B0503020204020204" pitchFamily="34" charset="-122"/>
                  <a:cs typeface="+mn-cs"/>
                </a:rPr>
                <a:t>评估方法</a:t>
              </a:r>
              <a:endParaRPr kumimoji="0" lang="zh-CN" altLang="en-US" sz="2800" b="1" i="0" u="none" strike="noStrike" kern="1200" cap="none" spc="0" normalizeH="0" baseline="0" noProof="0" dirty="0">
                <a:ln>
                  <a:noFill/>
                </a:ln>
                <a:solidFill>
                  <a:srgbClr val="C30000"/>
                </a:solidFill>
                <a:effectLst/>
                <a:uLnTx/>
                <a:uFillTx/>
                <a:latin typeface="微软雅黑" panose="020B0503020204020204" pitchFamily="34" charset="-122"/>
                <a:ea typeface="微软雅黑" panose="020B0503020204020204" pitchFamily="34" charset="-122"/>
                <a:cs typeface="+mn-cs"/>
              </a:endParaRPr>
            </a:p>
          </p:txBody>
        </p:sp>
        <p:sp>
          <p:nvSpPr>
            <p:cNvPr id="24" name="矩形 23">
              <a:extLst>
                <a:ext uri="{FF2B5EF4-FFF2-40B4-BE49-F238E27FC236}">
                  <a16:creationId xmlns:a16="http://schemas.microsoft.com/office/drawing/2014/main" id="{2967160D-4686-4BC5-9C5C-27593CCCD14C}"/>
                </a:ext>
              </a:extLst>
            </p:cNvPr>
            <p:cNvSpPr/>
            <p:nvPr/>
          </p:nvSpPr>
          <p:spPr>
            <a:xfrm>
              <a:off x="6108255" y="4315274"/>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D020D2E5-684F-453A-8529-274A02C89D6E}"/>
                </a:ext>
              </a:extLst>
            </p:cNvPr>
            <p:cNvSpPr txBox="1"/>
            <p:nvPr/>
          </p:nvSpPr>
          <p:spPr>
            <a:xfrm>
              <a:off x="6110447" y="3895273"/>
              <a:ext cx="813043" cy="769441"/>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rPr>
                <a:t>04</a:t>
              </a:r>
              <a:endParaRPr kumimoji="0" lang="zh-CN" altLang="en-US"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endParaRPr>
            </a:p>
          </p:txBody>
        </p:sp>
      </p:grpSp>
      <p:grpSp>
        <p:nvGrpSpPr>
          <p:cNvPr id="30" name="组合 29">
            <a:extLst>
              <a:ext uri="{FF2B5EF4-FFF2-40B4-BE49-F238E27FC236}">
                <a16:creationId xmlns:a16="http://schemas.microsoft.com/office/drawing/2014/main" id="{A2ED53F5-2012-4D26-8BE2-EA1ACEB134B1}"/>
              </a:ext>
            </a:extLst>
          </p:cNvPr>
          <p:cNvGrpSpPr/>
          <p:nvPr/>
        </p:nvGrpSpPr>
        <p:grpSpPr>
          <a:xfrm>
            <a:off x="5553784" y="3650526"/>
            <a:ext cx="3398374" cy="769441"/>
            <a:chOff x="6108255" y="3895273"/>
            <a:chExt cx="3398374" cy="769441"/>
          </a:xfrm>
        </p:grpSpPr>
        <p:sp>
          <p:nvSpPr>
            <p:cNvPr id="31" name="矩形 30">
              <a:extLst>
                <a:ext uri="{FF2B5EF4-FFF2-40B4-BE49-F238E27FC236}">
                  <a16:creationId xmlns:a16="http://schemas.microsoft.com/office/drawing/2014/main" id="{9845B6F0-0C4D-4BF0-B29F-E153E36A18CE}"/>
                </a:ext>
              </a:extLst>
            </p:cNvPr>
            <p:cNvSpPr/>
            <p:nvPr/>
          </p:nvSpPr>
          <p:spPr>
            <a:xfrm>
              <a:off x="7167527" y="4139515"/>
              <a:ext cx="2339102" cy="523220"/>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B00000"/>
                  </a:solidFill>
                  <a:latin typeface="微软雅黑" panose="020B0503020204020204" pitchFamily="34" charset="-122"/>
                  <a:ea typeface="微软雅黑" panose="020B0503020204020204" pitchFamily="34" charset="-122"/>
                </a:rPr>
                <a:t>公开数据集和姿态评估评价指标</a:t>
              </a:r>
              <a:endParaRPr kumimoji="0" lang="zh-CN" altLang="en-US" sz="2800" b="1" i="0" u="none" strike="noStrike" kern="1200" cap="none" spc="0" normalizeH="0" baseline="0" noProof="0" dirty="0">
                <a:ln>
                  <a:noFill/>
                </a:ln>
                <a:solidFill>
                  <a:srgbClr val="C30000"/>
                </a:solidFill>
                <a:effectLst/>
                <a:uLnTx/>
                <a:uFillTx/>
                <a:latin typeface="微软雅黑" panose="020B0503020204020204" pitchFamily="34" charset="-122"/>
                <a:ea typeface="微软雅黑" panose="020B0503020204020204" pitchFamily="34" charset="-122"/>
                <a:cs typeface="+mn-cs"/>
              </a:endParaRPr>
            </a:p>
          </p:txBody>
        </p:sp>
        <p:sp>
          <p:nvSpPr>
            <p:cNvPr id="32" name="矩形 31">
              <a:extLst>
                <a:ext uri="{FF2B5EF4-FFF2-40B4-BE49-F238E27FC236}">
                  <a16:creationId xmlns:a16="http://schemas.microsoft.com/office/drawing/2014/main" id="{539F5A73-7ED9-40CC-8ED9-B71321AA0E20}"/>
                </a:ext>
              </a:extLst>
            </p:cNvPr>
            <p:cNvSpPr/>
            <p:nvPr/>
          </p:nvSpPr>
          <p:spPr>
            <a:xfrm>
              <a:off x="6108255" y="4315274"/>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CB82C27A-6FCD-4C23-812F-97D9F842A8BA}"/>
                </a:ext>
              </a:extLst>
            </p:cNvPr>
            <p:cNvSpPr txBox="1"/>
            <p:nvPr/>
          </p:nvSpPr>
          <p:spPr>
            <a:xfrm>
              <a:off x="6110447" y="3895273"/>
              <a:ext cx="813043" cy="769441"/>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rPr>
                <a:t>05</a:t>
              </a:r>
              <a:endParaRPr kumimoji="0" lang="zh-CN" altLang="en-US"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endParaRPr>
            </a:p>
          </p:txBody>
        </p:sp>
      </p:grpSp>
      <p:grpSp>
        <p:nvGrpSpPr>
          <p:cNvPr id="42" name="组合 41">
            <a:extLst>
              <a:ext uri="{FF2B5EF4-FFF2-40B4-BE49-F238E27FC236}">
                <a16:creationId xmlns:a16="http://schemas.microsoft.com/office/drawing/2014/main" id="{9C2D0DDE-AA13-48B6-8476-5FA97E4EA7F3}"/>
              </a:ext>
            </a:extLst>
          </p:cNvPr>
          <p:cNvGrpSpPr/>
          <p:nvPr/>
        </p:nvGrpSpPr>
        <p:grpSpPr>
          <a:xfrm>
            <a:off x="5553784" y="4532808"/>
            <a:ext cx="3398374" cy="769441"/>
            <a:chOff x="6108255" y="3895273"/>
            <a:chExt cx="3398374" cy="769441"/>
          </a:xfrm>
        </p:grpSpPr>
        <p:sp>
          <p:nvSpPr>
            <p:cNvPr id="43" name="矩形 42">
              <a:extLst>
                <a:ext uri="{FF2B5EF4-FFF2-40B4-BE49-F238E27FC236}">
                  <a16:creationId xmlns:a16="http://schemas.microsoft.com/office/drawing/2014/main" id="{B594618B-DA1E-4FE6-8EB6-40B0624D45CF}"/>
                </a:ext>
              </a:extLst>
            </p:cNvPr>
            <p:cNvSpPr/>
            <p:nvPr/>
          </p:nvSpPr>
          <p:spPr>
            <a:xfrm>
              <a:off x="7167527" y="4139515"/>
              <a:ext cx="2339102" cy="523220"/>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B00000"/>
                  </a:solidFill>
                  <a:effectLst/>
                  <a:uLnTx/>
                  <a:uFillTx/>
                  <a:latin typeface="微软雅黑" panose="020B0503020204020204" pitchFamily="34" charset="-122"/>
                  <a:ea typeface="微软雅黑" panose="020B0503020204020204" pitchFamily="34" charset="-122"/>
                  <a:cs typeface="+mn-cs"/>
                </a:rPr>
                <a:t>体育领域内的姿态评估</a:t>
              </a:r>
              <a:endParaRPr kumimoji="0" lang="zh-CN" altLang="en-US" sz="2800" b="1" i="0" u="none" strike="noStrike" kern="1200" cap="none" spc="0" normalizeH="0" baseline="0" noProof="0" dirty="0">
                <a:ln>
                  <a:noFill/>
                </a:ln>
                <a:solidFill>
                  <a:srgbClr val="C30000"/>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id="{518E143D-5197-470E-AA84-7306A758BDFB}"/>
                </a:ext>
              </a:extLst>
            </p:cNvPr>
            <p:cNvSpPr/>
            <p:nvPr/>
          </p:nvSpPr>
          <p:spPr>
            <a:xfrm>
              <a:off x="6108255" y="4315274"/>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ABC4F2C4-02CF-4D07-8E5D-6A433F9810C7}"/>
                </a:ext>
              </a:extLst>
            </p:cNvPr>
            <p:cNvSpPr txBox="1"/>
            <p:nvPr/>
          </p:nvSpPr>
          <p:spPr>
            <a:xfrm>
              <a:off x="6110447" y="3895273"/>
              <a:ext cx="813043" cy="769441"/>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rPr>
                <a:t>06</a:t>
              </a:r>
              <a:endParaRPr kumimoji="0" lang="zh-CN" altLang="en-US" sz="4400" b="1" i="0" u="none" strike="noStrike" kern="1200" cap="none" spc="0" normalizeH="0" baseline="0" noProof="0" dirty="0">
                <a:ln>
                  <a:noFill/>
                </a:ln>
                <a:solidFill>
                  <a:srgbClr val="C30000"/>
                </a:solidFill>
                <a:effectLst/>
                <a:uLnTx/>
                <a:uFillTx/>
                <a:latin typeface="Calibri"/>
                <a:ea typeface="微软雅黑" panose="020B0503020204020204" pitchFamily="34" charset="-122"/>
                <a:cs typeface="+mn-c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数据采集方式</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2340658"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生物医学常用</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20</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id="{2864B545-AF0B-43B7-A73C-83B5A1A0D17D}"/>
              </a:ext>
            </a:extLst>
          </p:cNvPr>
          <p:cNvGrpSpPr/>
          <p:nvPr/>
        </p:nvGrpSpPr>
        <p:grpSpPr>
          <a:xfrm>
            <a:off x="1376546" y="2093723"/>
            <a:ext cx="3698558" cy="2826763"/>
            <a:chOff x="804180" y="1614119"/>
            <a:chExt cx="3698558" cy="2826763"/>
          </a:xfrm>
        </p:grpSpPr>
        <p:pic>
          <p:nvPicPr>
            <p:cNvPr id="2" name="图片 1">
              <a:extLst>
                <a:ext uri="{FF2B5EF4-FFF2-40B4-BE49-F238E27FC236}">
                  <a16:creationId xmlns:a16="http://schemas.microsoft.com/office/drawing/2014/main" id="{117C4310-7987-4158-B427-1BE1C50072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4180" y="1614119"/>
              <a:ext cx="3698558" cy="2457431"/>
            </a:xfrm>
            <a:prstGeom prst="rect">
              <a:avLst/>
            </a:prstGeom>
          </p:spPr>
        </p:pic>
        <p:sp>
          <p:nvSpPr>
            <p:cNvPr id="11" name="文本框 10">
              <a:extLst>
                <a:ext uri="{FF2B5EF4-FFF2-40B4-BE49-F238E27FC236}">
                  <a16:creationId xmlns:a16="http://schemas.microsoft.com/office/drawing/2014/main" id="{D52E77E9-833D-453C-8483-EC1CB5EB422D}"/>
                </a:ext>
              </a:extLst>
            </p:cNvPr>
            <p:cNvSpPr txBox="1"/>
            <p:nvPr/>
          </p:nvSpPr>
          <p:spPr>
            <a:xfrm>
              <a:off x="2330293" y="4071550"/>
              <a:ext cx="646331" cy="369332"/>
            </a:xfrm>
            <a:prstGeom prst="rect">
              <a:avLst/>
            </a:prstGeom>
            <a:noFill/>
          </p:spPr>
          <p:txBody>
            <a:bodyPr wrap="none" rtlCol="0">
              <a:spAutoFit/>
            </a:bodyPr>
            <a:lstStyle/>
            <a:p>
              <a:pPr algn="ctr"/>
              <a:r>
                <a:rPr lang="zh-CN" altLang="en-US" dirty="0"/>
                <a:t>脑电</a:t>
              </a:r>
            </a:p>
          </p:txBody>
        </p:sp>
      </p:grpSp>
      <p:grpSp>
        <p:nvGrpSpPr>
          <p:cNvPr id="13" name="组合 12">
            <a:extLst>
              <a:ext uri="{FF2B5EF4-FFF2-40B4-BE49-F238E27FC236}">
                <a16:creationId xmlns:a16="http://schemas.microsoft.com/office/drawing/2014/main" id="{51F1F599-7572-4F62-A847-7ABCF5341F6B}"/>
              </a:ext>
            </a:extLst>
          </p:cNvPr>
          <p:cNvGrpSpPr/>
          <p:nvPr/>
        </p:nvGrpSpPr>
        <p:grpSpPr>
          <a:xfrm>
            <a:off x="6184655" y="1331319"/>
            <a:ext cx="2550687" cy="4195362"/>
            <a:chOff x="5915025" y="1049260"/>
            <a:chExt cx="2550687" cy="4195362"/>
          </a:xfrm>
        </p:grpSpPr>
        <p:pic>
          <p:nvPicPr>
            <p:cNvPr id="9" name="图片 8">
              <a:extLst>
                <a:ext uri="{FF2B5EF4-FFF2-40B4-BE49-F238E27FC236}">
                  <a16:creationId xmlns:a16="http://schemas.microsoft.com/office/drawing/2014/main" id="{459F003C-B699-4E92-A80C-76753F2610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15025" y="1049260"/>
              <a:ext cx="2550687" cy="3826030"/>
            </a:xfrm>
            <a:prstGeom prst="rect">
              <a:avLst/>
            </a:prstGeom>
          </p:spPr>
        </p:pic>
        <p:sp>
          <p:nvSpPr>
            <p:cNvPr id="12" name="文本框 11">
              <a:extLst>
                <a:ext uri="{FF2B5EF4-FFF2-40B4-BE49-F238E27FC236}">
                  <a16:creationId xmlns:a16="http://schemas.microsoft.com/office/drawing/2014/main" id="{2C270D09-9A16-4F42-99AC-52D1247F1CB0}"/>
                </a:ext>
              </a:extLst>
            </p:cNvPr>
            <p:cNvSpPr txBox="1"/>
            <p:nvPr/>
          </p:nvSpPr>
          <p:spPr>
            <a:xfrm>
              <a:off x="6867202" y="4875290"/>
              <a:ext cx="646331" cy="369332"/>
            </a:xfrm>
            <a:prstGeom prst="rect">
              <a:avLst/>
            </a:prstGeom>
            <a:noFill/>
          </p:spPr>
          <p:txBody>
            <a:bodyPr wrap="none" rtlCol="0">
              <a:spAutoFit/>
            </a:bodyPr>
            <a:lstStyle/>
            <a:p>
              <a:pPr algn="ctr"/>
              <a:r>
                <a:rPr lang="zh-CN" altLang="en-US" dirty="0"/>
                <a:t>肌电</a:t>
              </a:r>
              <a:endParaRPr lang="zh-CN" altLang="en-US" baseline="30000" dirty="0"/>
            </a:p>
          </p:txBody>
        </p:sp>
      </p:grpSp>
    </p:spTree>
    <p:custDataLst>
      <p:tags r:id="rId1"/>
    </p:custDataLst>
    <p:extLst>
      <p:ext uri="{BB962C8B-B14F-4D97-AF65-F5344CB8AC3E}">
        <p14:creationId xmlns:p14="http://schemas.microsoft.com/office/powerpoint/2010/main" val="775954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524000" y="1880220"/>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03</a:t>
            </a:r>
          </a:p>
        </p:txBody>
      </p:sp>
      <p:sp>
        <p:nvSpPr>
          <p:cNvPr id="7" name="文本框 6"/>
          <p:cNvSpPr txBox="1"/>
          <p:nvPr/>
        </p:nvSpPr>
        <p:spPr>
          <a:xfrm>
            <a:off x="5538470" y="2947815"/>
            <a:ext cx="5821192" cy="1446550"/>
          </a:xfrm>
          <a:prstGeom prst="rect">
            <a:avLst/>
          </a:prstGeom>
          <a:noFill/>
        </p:spPr>
        <p:txBody>
          <a:bodyPr wrap="square" rtlCol="0">
            <a:spAutoFit/>
          </a:bodyPr>
          <a:lstStyle/>
          <a:p>
            <a:r>
              <a:rPr lang="zh-CN" altLang="en-US" sz="4400" b="1" dirty="0">
                <a:solidFill>
                  <a:schemeClr val="tx1">
                    <a:lumMod val="85000"/>
                    <a:lumOff val="15000"/>
                  </a:schemeClr>
                </a:solidFill>
                <a:latin typeface="+mj-ea"/>
                <a:ea typeface="+mj-ea"/>
              </a:rPr>
              <a:t>姿态数据特征表示和预处理方法</a:t>
            </a:r>
          </a:p>
        </p:txBody>
      </p:sp>
      <p:sp useBgFill="1">
        <p:nvSpPr>
          <p:cNvPr id="16" name="文本框 15"/>
          <p:cNvSpPr txBox="1"/>
          <p:nvPr/>
        </p:nvSpPr>
        <p:spPr>
          <a:xfrm>
            <a:off x="1852411" y="3017522"/>
            <a:ext cx="3230339" cy="646331"/>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THREE</a:t>
            </a:r>
          </a:p>
        </p:txBody>
      </p:sp>
      <p:pic>
        <p:nvPicPr>
          <p:cNvPr id="6" name="图片 5"/>
          <p:cNvPicPr>
            <a:picLocks noChangeAspect="1"/>
          </p:cNvPicPr>
          <p:nvPr/>
        </p:nvPicPr>
        <p:blipFill>
          <a:blip r:embed="rId3"/>
          <a:stretch>
            <a:fillRect/>
          </a:stretch>
        </p:blipFill>
        <p:spPr>
          <a:xfrm>
            <a:off x="11010265" y="184785"/>
            <a:ext cx="984250" cy="8477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13158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16" presetClass="entr" presetSubtype="37" fill="hold" grpId="0" nodeType="withEffect">
                                  <p:stCondLst>
                                    <p:cond delay="400"/>
                                  </p:stCondLst>
                                  <p:childTnLst>
                                    <p:set>
                                      <p:cBhvr>
                                        <p:cTn id="15" dur="1" fill="hold">
                                          <p:stCondLst>
                                            <p:cond delay="0"/>
                                          </p:stCondLst>
                                        </p:cTn>
                                        <p:tgtEl>
                                          <p:spTgt spid="16"/>
                                        </p:tgtEl>
                                        <p:attrNameLst>
                                          <p:attrName>style.visibility</p:attrName>
                                        </p:attrNameLst>
                                      </p:cBhvr>
                                      <p:to>
                                        <p:strVal val="visible"/>
                                      </p:to>
                                    </p:set>
                                    <p:animEffect transition="in" filter="barn(outVertic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24812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姿态数据特征表示方法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867316"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latin typeface="Calibri"/>
                <a:ea typeface="微软雅黑" panose="020B0503020204020204" pitchFamily="34" charset="-122"/>
              </a:rPr>
              <a:t>姿态评估的关键</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5" name="灯片编号占位符 24">
            <a:extLst>
              <a:ext uri="{FF2B5EF4-FFF2-40B4-BE49-F238E27FC236}">
                <a16:creationId xmlns:a16="http://schemas.microsoft.com/office/drawing/2014/main" id="{C8FF95E5-9A4B-4145-930B-BCB1A02AC07B}"/>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22</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A5AF968F-B9B2-4913-836D-6517A0D45980}"/>
              </a:ext>
            </a:extLst>
          </p:cNvPr>
          <p:cNvSpPr txBox="1"/>
          <p:nvPr/>
        </p:nvSpPr>
        <p:spPr>
          <a:xfrm>
            <a:off x="0" y="6075369"/>
            <a:ext cx="11530617" cy="230832"/>
          </a:xfrm>
          <a:prstGeom prst="rect">
            <a:avLst/>
          </a:prstGeom>
          <a:noFill/>
        </p:spPr>
        <p:txBody>
          <a:bodyPr wrap="square" rtlCol="0">
            <a:spAutoFit/>
          </a:bodyPr>
          <a:lstStyle/>
          <a:p>
            <a:pPr marL="228600" indent="-228600">
              <a:buFont typeface="+mj-lt"/>
              <a:buAutoNum type="arabicPeriod"/>
            </a:pPr>
            <a:r>
              <a:rPr lang="en-US" altLang="zh-CN" sz="900" dirty="0"/>
              <a:t>Ellis, C., Masood, S. Z., </a:t>
            </a:r>
            <a:r>
              <a:rPr lang="en-US" altLang="zh-CN" sz="900" dirty="0" err="1"/>
              <a:t>Tappen</a:t>
            </a:r>
            <a:r>
              <a:rPr lang="en-US" altLang="zh-CN" sz="900" dirty="0"/>
              <a:t>, M. F., </a:t>
            </a:r>
            <a:r>
              <a:rPr lang="en-US" altLang="zh-CN" sz="900" dirty="0" err="1"/>
              <a:t>LaViola</a:t>
            </a:r>
            <a:r>
              <a:rPr lang="en-US" altLang="zh-CN" sz="900" dirty="0"/>
              <a:t>, J. J., &amp; </a:t>
            </a:r>
            <a:r>
              <a:rPr lang="en-US" altLang="zh-CN" sz="900" dirty="0" err="1"/>
              <a:t>Sukthankar</a:t>
            </a:r>
            <a:r>
              <a:rPr lang="en-US" altLang="zh-CN" sz="900" dirty="0"/>
              <a:t>, R. (2013). Exploring the trade-off between accuracy and observational latency in action recognition. International Journal of Computer Vision, 101, 420-436.</a:t>
            </a:r>
          </a:p>
        </p:txBody>
      </p:sp>
      <p:grpSp>
        <p:nvGrpSpPr>
          <p:cNvPr id="10" name="组合 9">
            <a:extLst>
              <a:ext uri="{FF2B5EF4-FFF2-40B4-BE49-F238E27FC236}">
                <a16:creationId xmlns:a16="http://schemas.microsoft.com/office/drawing/2014/main" id="{CD5E5C3A-60E9-478B-9F83-A73F693CC5E4}"/>
              </a:ext>
            </a:extLst>
          </p:cNvPr>
          <p:cNvGrpSpPr/>
          <p:nvPr/>
        </p:nvGrpSpPr>
        <p:grpSpPr>
          <a:xfrm>
            <a:off x="854710" y="686435"/>
            <a:ext cx="6602730" cy="646430"/>
            <a:chOff x="1346" y="1591"/>
            <a:chExt cx="10398" cy="1018"/>
          </a:xfrm>
        </p:grpSpPr>
        <p:sp>
          <p:nvSpPr>
            <p:cNvPr id="11" name="文本框 10">
              <a:extLst>
                <a:ext uri="{FF2B5EF4-FFF2-40B4-BE49-F238E27FC236}">
                  <a16:creationId xmlns:a16="http://schemas.microsoft.com/office/drawing/2014/main" id="{C68689BD-0817-466C-A4AE-DA4431CA2FE6}"/>
                </a:ext>
              </a:extLst>
            </p:cNvPr>
            <p:cNvSpPr txBox="1"/>
            <p:nvPr>
              <p:custDataLst>
                <p:tags r:id="rId3"/>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dirty="0">
                  <a:solidFill>
                    <a:srgbClr val="3B3E4D"/>
                  </a:solidFill>
                  <a:latin typeface="微软雅黑" panose="020B0503020204020204" charset="-122"/>
                </a:rPr>
                <a:t>基于关节距离的表示方法</a:t>
              </a:r>
            </a:p>
          </p:txBody>
        </p:sp>
        <p:pic>
          <p:nvPicPr>
            <p:cNvPr id="12" name="图片 65" descr="32303036343130323b32303130303535313bc2d6c0aab7bdbfe9">
              <a:extLst>
                <a:ext uri="{FF2B5EF4-FFF2-40B4-BE49-F238E27FC236}">
                  <a16:creationId xmlns:a16="http://schemas.microsoft.com/office/drawing/2014/main" id="{75B96A2A-3601-4CFD-9D5A-9AEB9729F1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6" y="1715"/>
              <a:ext cx="840" cy="840"/>
            </a:xfrm>
            <a:prstGeom prst="rect">
              <a:avLst/>
            </a:prstGeom>
          </p:spPr>
        </p:pic>
      </p:grpSp>
      <p:grpSp>
        <p:nvGrpSpPr>
          <p:cNvPr id="24" name="组合 23">
            <a:extLst>
              <a:ext uri="{FF2B5EF4-FFF2-40B4-BE49-F238E27FC236}">
                <a16:creationId xmlns:a16="http://schemas.microsoft.com/office/drawing/2014/main" id="{76A2D737-8458-449A-827D-D2E0A83651AE}"/>
              </a:ext>
            </a:extLst>
          </p:cNvPr>
          <p:cNvGrpSpPr/>
          <p:nvPr/>
        </p:nvGrpSpPr>
        <p:grpSpPr>
          <a:xfrm>
            <a:off x="854710" y="1694568"/>
            <a:ext cx="1371600" cy="1320000"/>
            <a:chOff x="750277" y="1833508"/>
            <a:chExt cx="1371600" cy="1320000"/>
          </a:xfrm>
        </p:grpSpPr>
        <p:sp>
          <p:nvSpPr>
            <p:cNvPr id="14" name="矩形 13">
              <a:extLst>
                <a:ext uri="{FF2B5EF4-FFF2-40B4-BE49-F238E27FC236}">
                  <a16:creationId xmlns:a16="http://schemas.microsoft.com/office/drawing/2014/main" id="{54248420-2738-4B94-86CD-00F0EEBB3271}"/>
                </a:ext>
              </a:extLst>
            </p:cNvPr>
            <p:cNvSpPr/>
            <p:nvPr/>
          </p:nvSpPr>
          <p:spPr>
            <a:xfrm>
              <a:off x="750277" y="1833508"/>
              <a:ext cx="1371600" cy="132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F63DC63-56B8-40C8-BE8C-789F23FB91E5}"/>
                </a:ext>
              </a:extLst>
            </p:cNvPr>
            <p:cNvSpPr/>
            <p:nvPr/>
          </p:nvSpPr>
          <p:spPr>
            <a:xfrm>
              <a:off x="1054588" y="2210135"/>
              <a:ext cx="113812" cy="113812"/>
            </a:xfrm>
            <a:prstGeom prst="ellipse">
              <a:avLst/>
            </a:prstGeom>
            <a:solidFill>
              <a:srgbClr val="F54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0BE5CF5-FF60-45DC-A5FC-03E5745E02DE}"/>
                </a:ext>
              </a:extLst>
            </p:cNvPr>
            <p:cNvSpPr/>
            <p:nvPr/>
          </p:nvSpPr>
          <p:spPr>
            <a:xfrm>
              <a:off x="1708012" y="2785760"/>
              <a:ext cx="113812" cy="113812"/>
            </a:xfrm>
            <a:prstGeom prst="ellipse">
              <a:avLst/>
            </a:prstGeom>
            <a:solidFill>
              <a:srgbClr val="03AB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9F9F85ED-300F-4FDD-8D31-CC73361C2808}"/>
                </a:ext>
              </a:extLst>
            </p:cNvPr>
            <p:cNvCxnSpPr>
              <a:cxnSpLocks/>
              <a:stCxn id="15" idx="5"/>
              <a:endCxn id="16" idx="1"/>
            </p:cNvCxnSpPr>
            <p:nvPr/>
          </p:nvCxnSpPr>
          <p:spPr>
            <a:xfrm>
              <a:off x="1151733" y="2307280"/>
              <a:ext cx="572946" cy="4951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6D124AAF-C53F-4C72-A29A-344B30A94AC9}"/>
              </a:ext>
            </a:extLst>
          </p:cNvPr>
          <p:cNvSpPr txBox="1"/>
          <p:nvPr/>
        </p:nvSpPr>
        <p:spPr>
          <a:xfrm>
            <a:off x="737087" y="3782688"/>
            <a:ext cx="4801314" cy="646331"/>
          </a:xfrm>
          <a:prstGeom prst="rect">
            <a:avLst/>
          </a:prstGeom>
          <a:noFill/>
        </p:spPr>
        <p:txBody>
          <a:bodyPr wrap="none" rtlCol="0">
            <a:spAutoFit/>
          </a:bodyPr>
          <a:lstStyle/>
          <a:p>
            <a:r>
              <a:rPr lang="zh-CN" altLang="en-US" dirty="0"/>
              <a:t>需要对数据进行归一化处理；</a:t>
            </a:r>
            <a:endParaRPr lang="en-US" altLang="zh-CN" dirty="0"/>
          </a:p>
          <a:p>
            <a:r>
              <a:rPr lang="zh-CN" altLang="en-US" dirty="0"/>
              <a:t>随着数据维度的增加，作用越小（维数灾难）</a:t>
            </a:r>
          </a:p>
        </p:txBody>
      </p:sp>
      <p:grpSp>
        <p:nvGrpSpPr>
          <p:cNvPr id="44" name="组合 43">
            <a:extLst>
              <a:ext uri="{FF2B5EF4-FFF2-40B4-BE49-F238E27FC236}">
                <a16:creationId xmlns:a16="http://schemas.microsoft.com/office/drawing/2014/main" id="{EAAF6077-750C-47CF-B143-64BCA4BCF882}"/>
              </a:ext>
            </a:extLst>
          </p:cNvPr>
          <p:cNvGrpSpPr/>
          <p:nvPr/>
        </p:nvGrpSpPr>
        <p:grpSpPr>
          <a:xfrm>
            <a:off x="3304833" y="1694568"/>
            <a:ext cx="1371600" cy="1320000"/>
            <a:chOff x="3304833" y="1694568"/>
            <a:chExt cx="1371600" cy="1320000"/>
          </a:xfrm>
        </p:grpSpPr>
        <p:grpSp>
          <p:nvGrpSpPr>
            <p:cNvPr id="26" name="组合 25">
              <a:extLst>
                <a:ext uri="{FF2B5EF4-FFF2-40B4-BE49-F238E27FC236}">
                  <a16:creationId xmlns:a16="http://schemas.microsoft.com/office/drawing/2014/main" id="{06C0E0A1-6091-4304-98FB-F0883E112A01}"/>
                </a:ext>
              </a:extLst>
            </p:cNvPr>
            <p:cNvGrpSpPr/>
            <p:nvPr/>
          </p:nvGrpSpPr>
          <p:grpSpPr>
            <a:xfrm>
              <a:off x="3304833" y="1694568"/>
              <a:ext cx="1371600" cy="1320000"/>
              <a:chOff x="750277" y="1833508"/>
              <a:chExt cx="1371600" cy="1320000"/>
            </a:xfrm>
          </p:grpSpPr>
          <p:sp>
            <p:nvSpPr>
              <p:cNvPr id="27" name="矩形 26">
                <a:extLst>
                  <a:ext uri="{FF2B5EF4-FFF2-40B4-BE49-F238E27FC236}">
                    <a16:creationId xmlns:a16="http://schemas.microsoft.com/office/drawing/2014/main" id="{D8DD2A6A-CC3C-4D53-9F94-B1B21A9A9098}"/>
                  </a:ext>
                </a:extLst>
              </p:cNvPr>
              <p:cNvSpPr/>
              <p:nvPr/>
            </p:nvSpPr>
            <p:spPr>
              <a:xfrm>
                <a:off x="750277" y="1833508"/>
                <a:ext cx="1371600" cy="132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ADFE2C7-47C2-46B5-A345-3BC12B12471C}"/>
                  </a:ext>
                </a:extLst>
              </p:cNvPr>
              <p:cNvSpPr/>
              <p:nvPr/>
            </p:nvSpPr>
            <p:spPr>
              <a:xfrm>
                <a:off x="1054588" y="2210135"/>
                <a:ext cx="113812" cy="113812"/>
              </a:xfrm>
              <a:prstGeom prst="ellipse">
                <a:avLst/>
              </a:prstGeom>
              <a:solidFill>
                <a:srgbClr val="F54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EBCEE4B-928A-4170-8A8D-2E480F474ED2}"/>
                  </a:ext>
                </a:extLst>
              </p:cNvPr>
              <p:cNvSpPr/>
              <p:nvPr/>
            </p:nvSpPr>
            <p:spPr>
              <a:xfrm>
                <a:off x="1708012" y="2785760"/>
                <a:ext cx="113812" cy="113812"/>
              </a:xfrm>
              <a:prstGeom prst="ellipse">
                <a:avLst/>
              </a:prstGeom>
              <a:solidFill>
                <a:srgbClr val="03AB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连接符: 肘形 31">
              <a:extLst>
                <a:ext uri="{FF2B5EF4-FFF2-40B4-BE49-F238E27FC236}">
                  <a16:creationId xmlns:a16="http://schemas.microsoft.com/office/drawing/2014/main" id="{238478E5-9D8E-4F02-A22E-B10BBB89FDEC}"/>
                </a:ext>
              </a:extLst>
            </p:cNvPr>
            <p:cNvCxnSpPr>
              <a:cxnSpLocks/>
              <a:stCxn id="28" idx="6"/>
              <a:endCxn id="29" idx="0"/>
            </p:cNvCxnSpPr>
            <p:nvPr/>
          </p:nvCxnSpPr>
          <p:spPr>
            <a:xfrm>
              <a:off x="3722956" y="2128101"/>
              <a:ext cx="596518" cy="518719"/>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A97E897C-9786-4549-951E-900280F54E0A}"/>
              </a:ext>
            </a:extLst>
          </p:cNvPr>
          <p:cNvSpPr txBox="1"/>
          <p:nvPr/>
        </p:nvSpPr>
        <p:spPr>
          <a:xfrm>
            <a:off x="986512" y="3069167"/>
            <a:ext cx="1107996" cy="369332"/>
          </a:xfrm>
          <a:prstGeom prst="rect">
            <a:avLst/>
          </a:prstGeom>
          <a:noFill/>
        </p:spPr>
        <p:txBody>
          <a:bodyPr wrap="none" rtlCol="0">
            <a:spAutoFit/>
          </a:bodyPr>
          <a:lstStyle/>
          <a:p>
            <a:r>
              <a:rPr lang="zh-CN" altLang="en-US" dirty="0"/>
              <a:t>欧式距离</a:t>
            </a:r>
          </a:p>
        </p:txBody>
      </p:sp>
      <p:sp>
        <p:nvSpPr>
          <p:cNvPr id="37" name="文本框 36">
            <a:extLst>
              <a:ext uri="{FF2B5EF4-FFF2-40B4-BE49-F238E27FC236}">
                <a16:creationId xmlns:a16="http://schemas.microsoft.com/office/drawing/2014/main" id="{7CC0D434-FFAC-4455-8CCA-FF159D174E68}"/>
              </a:ext>
            </a:extLst>
          </p:cNvPr>
          <p:cNvSpPr txBox="1"/>
          <p:nvPr/>
        </p:nvSpPr>
        <p:spPr>
          <a:xfrm>
            <a:off x="3415954" y="3069167"/>
            <a:ext cx="1338828" cy="369332"/>
          </a:xfrm>
          <a:prstGeom prst="rect">
            <a:avLst/>
          </a:prstGeom>
          <a:noFill/>
        </p:spPr>
        <p:txBody>
          <a:bodyPr wrap="none" rtlCol="0">
            <a:spAutoFit/>
          </a:bodyPr>
          <a:lstStyle/>
          <a:p>
            <a:r>
              <a:rPr lang="zh-CN" altLang="en-US" dirty="0"/>
              <a:t>曼哈顿距离</a:t>
            </a:r>
          </a:p>
        </p:txBody>
      </p:sp>
      <p:sp>
        <p:nvSpPr>
          <p:cNvPr id="43" name="文本框 42">
            <a:extLst>
              <a:ext uri="{FF2B5EF4-FFF2-40B4-BE49-F238E27FC236}">
                <a16:creationId xmlns:a16="http://schemas.microsoft.com/office/drawing/2014/main" id="{1AE5A61D-DDE1-4CF9-AC25-63369441310F}"/>
              </a:ext>
            </a:extLst>
          </p:cNvPr>
          <p:cNvSpPr txBox="1"/>
          <p:nvPr/>
        </p:nvSpPr>
        <p:spPr>
          <a:xfrm>
            <a:off x="5888172" y="3059668"/>
            <a:ext cx="1569660" cy="369332"/>
          </a:xfrm>
          <a:prstGeom prst="rect">
            <a:avLst/>
          </a:prstGeom>
          <a:noFill/>
        </p:spPr>
        <p:txBody>
          <a:bodyPr wrap="none" rtlCol="0">
            <a:spAutoFit/>
          </a:bodyPr>
          <a:lstStyle/>
          <a:p>
            <a:r>
              <a:rPr lang="zh-CN" altLang="en-US" dirty="0"/>
              <a:t>切比雪夫距离</a:t>
            </a:r>
          </a:p>
        </p:txBody>
      </p:sp>
      <p:grpSp>
        <p:nvGrpSpPr>
          <p:cNvPr id="48" name="组合 47">
            <a:extLst>
              <a:ext uri="{FF2B5EF4-FFF2-40B4-BE49-F238E27FC236}">
                <a16:creationId xmlns:a16="http://schemas.microsoft.com/office/drawing/2014/main" id="{0E3A1717-F79C-4F2C-B30B-D49ECCD175FD}"/>
              </a:ext>
            </a:extLst>
          </p:cNvPr>
          <p:cNvGrpSpPr/>
          <p:nvPr/>
        </p:nvGrpSpPr>
        <p:grpSpPr>
          <a:xfrm>
            <a:off x="5965107" y="1702905"/>
            <a:ext cx="1371600" cy="1320000"/>
            <a:chOff x="5965107" y="1702905"/>
            <a:chExt cx="1371600" cy="1320000"/>
          </a:xfrm>
        </p:grpSpPr>
        <p:cxnSp>
          <p:nvCxnSpPr>
            <p:cNvPr id="45" name="直接连接符 44">
              <a:extLst>
                <a:ext uri="{FF2B5EF4-FFF2-40B4-BE49-F238E27FC236}">
                  <a16:creationId xmlns:a16="http://schemas.microsoft.com/office/drawing/2014/main" id="{DA1588F2-1405-442F-AEAF-470710BDAC5D}"/>
                </a:ext>
              </a:extLst>
            </p:cNvPr>
            <p:cNvCxnSpPr/>
            <p:nvPr/>
          </p:nvCxnSpPr>
          <p:spPr>
            <a:xfrm>
              <a:off x="6978650" y="1946090"/>
              <a:ext cx="0" cy="74295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7493FCA5-A5AE-4A3D-A7AF-75823FFA554B}"/>
                </a:ext>
              </a:extLst>
            </p:cNvPr>
            <p:cNvGrpSpPr/>
            <p:nvPr/>
          </p:nvGrpSpPr>
          <p:grpSpPr>
            <a:xfrm>
              <a:off x="5965107" y="1702905"/>
              <a:ext cx="1371600" cy="1320000"/>
              <a:chOff x="750277" y="1833508"/>
              <a:chExt cx="1371600" cy="1320000"/>
            </a:xfrm>
          </p:grpSpPr>
          <p:sp>
            <p:nvSpPr>
              <p:cNvPr id="39" name="矩形 38">
                <a:extLst>
                  <a:ext uri="{FF2B5EF4-FFF2-40B4-BE49-F238E27FC236}">
                    <a16:creationId xmlns:a16="http://schemas.microsoft.com/office/drawing/2014/main" id="{FE72A251-BD9B-4C9D-840F-D434047A96FA}"/>
                  </a:ext>
                </a:extLst>
              </p:cNvPr>
              <p:cNvSpPr/>
              <p:nvPr/>
            </p:nvSpPr>
            <p:spPr>
              <a:xfrm>
                <a:off x="750277" y="1833508"/>
                <a:ext cx="1371600" cy="132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F125FD77-BFB0-4D65-8224-437254487258}"/>
                  </a:ext>
                </a:extLst>
              </p:cNvPr>
              <p:cNvSpPr/>
              <p:nvPr/>
            </p:nvSpPr>
            <p:spPr>
              <a:xfrm>
                <a:off x="1054588" y="2210135"/>
                <a:ext cx="113812" cy="113812"/>
              </a:xfrm>
              <a:prstGeom prst="ellipse">
                <a:avLst/>
              </a:prstGeom>
              <a:solidFill>
                <a:srgbClr val="F54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18D2F11-1143-4A18-863B-F37E3388269E}"/>
                  </a:ext>
                </a:extLst>
              </p:cNvPr>
              <p:cNvSpPr/>
              <p:nvPr/>
            </p:nvSpPr>
            <p:spPr>
              <a:xfrm>
                <a:off x="1708012" y="2785760"/>
                <a:ext cx="113812" cy="113812"/>
              </a:xfrm>
              <a:prstGeom prst="ellipse">
                <a:avLst/>
              </a:prstGeom>
              <a:solidFill>
                <a:srgbClr val="03AB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7" name="直接箭头连接符 46">
              <a:extLst>
                <a:ext uri="{FF2B5EF4-FFF2-40B4-BE49-F238E27FC236}">
                  <a16:creationId xmlns:a16="http://schemas.microsoft.com/office/drawing/2014/main" id="{C4BCFDAD-EA00-416F-9351-9CBFEB91ECED}"/>
                </a:ext>
              </a:extLst>
            </p:cNvPr>
            <p:cNvCxnSpPr/>
            <p:nvPr/>
          </p:nvCxnSpPr>
          <p:spPr>
            <a:xfrm>
              <a:off x="6383230" y="2128101"/>
              <a:ext cx="57954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886766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5" name="灯片编号占位符 24">
            <a:extLst>
              <a:ext uri="{FF2B5EF4-FFF2-40B4-BE49-F238E27FC236}">
                <a16:creationId xmlns:a16="http://schemas.microsoft.com/office/drawing/2014/main" id="{C8FF95E5-9A4B-4145-930B-BCB1A02AC07B}"/>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23</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A5AF968F-B9B2-4913-836D-6517A0D45980}"/>
              </a:ext>
            </a:extLst>
          </p:cNvPr>
          <p:cNvSpPr txBox="1"/>
          <p:nvPr/>
        </p:nvSpPr>
        <p:spPr>
          <a:xfrm>
            <a:off x="0" y="6075369"/>
            <a:ext cx="11530617" cy="507831"/>
          </a:xfrm>
          <a:prstGeom prst="rect">
            <a:avLst/>
          </a:prstGeom>
          <a:noFill/>
        </p:spPr>
        <p:txBody>
          <a:bodyPr wrap="square" rtlCol="0">
            <a:spAutoFit/>
          </a:bodyPr>
          <a:lstStyle/>
          <a:p>
            <a:pPr marL="228600" indent="-228600">
              <a:buFont typeface="+mj-lt"/>
              <a:buAutoNum type="arabicPeriod"/>
            </a:pPr>
            <a:r>
              <a:rPr lang="en-US" altLang="zh-CN" sz="900" dirty="0"/>
              <a:t>Yang, X., &amp; Tian, Y. L. (2012, June). </a:t>
            </a:r>
            <a:r>
              <a:rPr lang="en-US" altLang="zh-CN" sz="900" dirty="0" err="1"/>
              <a:t>Eigenjoints</a:t>
            </a:r>
            <a:r>
              <a:rPr lang="en-US" altLang="zh-CN" sz="900" dirty="0"/>
              <a:t>-based action recognition using naive-bayes-nearest-neighbor. In 2012 IEEE computer society conference on computer vision and pattern recognition workshops (pp. 14-19). IEEE.</a:t>
            </a:r>
          </a:p>
          <a:p>
            <a:pPr marL="228600" indent="-228600">
              <a:buFont typeface="+mj-lt"/>
              <a:buAutoNum type="arabicPeriod"/>
            </a:pPr>
            <a:r>
              <a:rPr lang="en-US" altLang="zh-CN" sz="900" dirty="0"/>
              <a:t>Thakkar, K., &amp; Narayanan, P. J. (2018). Part-based graph convolutional network for action recognition. </a:t>
            </a:r>
            <a:r>
              <a:rPr lang="en-US" altLang="zh-CN" sz="900" dirty="0" err="1"/>
              <a:t>arXiv</a:t>
            </a:r>
            <a:r>
              <a:rPr lang="en-US" altLang="zh-CN" sz="900" dirty="0"/>
              <a:t> preprint arXiv:1809.04983.</a:t>
            </a:r>
          </a:p>
          <a:p>
            <a:pPr marL="228600" indent="-228600">
              <a:buFont typeface="+mj-lt"/>
              <a:buAutoNum type="arabicPeriod"/>
            </a:pPr>
            <a:r>
              <a:rPr lang="en-US" altLang="zh-CN" sz="900" dirty="0"/>
              <a:t>Pan, J. H., Gao, J., &amp; Zheng, W. S. (2019). Action assessment by joint relation graphs. In Proceedings of the IEEE/CVF international conference on computer vision (pp. 6331-6340).</a:t>
            </a:r>
          </a:p>
        </p:txBody>
      </p:sp>
      <p:grpSp>
        <p:nvGrpSpPr>
          <p:cNvPr id="10" name="组合 9">
            <a:extLst>
              <a:ext uri="{FF2B5EF4-FFF2-40B4-BE49-F238E27FC236}">
                <a16:creationId xmlns:a16="http://schemas.microsoft.com/office/drawing/2014/main" id="{CD5E5C3A-60E9-478B-9F83-A73F693CC5E4}"/>
              </a:ext>
            </a:extLst>
          </p:cNvPr>
          <p:cNvGrpSpPr/>
          <p:nvPr/>
        </p:nvGrpSpPr>
        <p:grpSpPr>
          <a:xfrm>
            <a:off x="854710" y="686435"/>
            <a:ext cx="8125460" cy="646430"/>
            <a:chOff x="1346" y="1591"/>
            <a:chExt cx="12796" cy="1018"/>
          </a:xfrm>
        </p:grpSpPr>
        <p:sp>
          <p:nvSpPr>
            <p:cNvPr id="11" name="文本框 10">
              <a:extLst>
                <a:ext uri="{FF2B5EF4-FFF2-40B4-BE49-F238E27FC236}">
                  <a16:creationId xmlns:a16="http://schemas.microsoft.com/office/drawing/2014/main" id="{C68689BD-0817-466C-A4AE-DA4431CA2FE6}"/>
                </a:ext>
              </a:extLst>
            </p:cNvPr>
            <p:cNvSpPr txBox="1"/>
            <p:nvPr>
              <p:custDataLst>
                <p:tags r:id="rId3"/>
              </p:custDataLst>
            </p:nvPr>
          </p:nvSpPr>
          <p:spPr>
            <a:xfrm>
              <a:off x="2446" y="1591"/>
              <a:ext cx="11696" cy="1018"/>
            </a:xfrm>
            <a:prstGeom prst="rect">
              <a:avLst/>
            </a:prstGeom>
            <a:noFill/>
          </p:spPr>
          <p:txBody>
            <a:bodyPr wrap="square" rtlCol="0" anchor="ctr">
              <a:normAutofit/>
            </a:bodyPr>
            <a:lstStyle/>
            <a:p>
              <a:pPr>
                <a:lnSpc>
                  <a:spcPct val="120000"/>
                </a:lnSpc>
              </a:pPr>
              <a:r>
                <a:rPr lang="zh-CN" altLang="en-US" sz="2800" b="1" spc="300" dirty="0">
                  <a:solidFill>
                    <a:srgbClr val="3B3E4D"/>
                  </a:solidFill>
                  <a:latin typeface="微软雅黑" panose="020B0503020204020204" charset="-122"/>
                </a:rPr>
                <a:t>基于关节相对位置的表示方法</a:t>
              </a:r>
            </a:p>
          </p:txBody>
        </p:sp>
        <p:pic>
          <p:nvPicPr>
            <p:cNvPr id="12" name="图片 65" descr="32303036343130323b32303130303535313bc2d6c0aab7bdbfe9">
              <a:extLst>
                <a:ext uri="{FF2B5EF4-FFF2-40B4-BE49-F238E27FC236}">
                  <a16:creationId xmlns:a16="http://schemas.microsoft.com/office/drawing/2014/main" id="{75B96A2A-3601-4CFD-9D5A-9AEB9729F1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6" y="1715"/>
              <a:ext cx="840" cy="840"/>
            </a:xfrm>
            <a:prstGeom prst="rect">
              <a:avLst/>
            </a:prstGeom>
          </p:spPr>
        </p:pic>
      </p:grpSp>
      <p:pic>
        <p:nvPicPr>
          <p:cNvPr id="13" name="图片 12">
            <a:extLst>
              <a:ext uri="{FF2B5EF4-FFF2-40B4-BE49-F238E27FC236}">
                <a16:creationId xmlns:a16="http://schemas.microsoft.com/office/drawing/2014/main" id="{FDFB6D79-5CB6-4668-A3F8-E72087567DE2}"/>
              </a:ext>
            </a:extLst>
          </p:cNvPr>
          <p:cNvPicPr>
            <a:picLocks noChangeAspect="1"/>
          </p:cNvPicPr>
          <p:nvPr/>
        </p:nvPicPr>
        <p:blipFill>
          <a:blip r:embed="rId7"/>
          <a:stretch>
            <a:fillRect/>
          </a:stretch>
        </p:blipFill>
        <p:spPr>
          <a:xfrm>
            <a:off x="1699570" y="1602343"/>
            <a:ext cx="5380952" cy="3809524"/>
          </a:xfrm>
          <a:prstGeom prst="rect">
            <a:avLst/>
          </a:prstGeom>
        </p:spPr>
      </p:pic>
      <p:sp>
        <p:nvSpPr>
          <p:cNvPr id="14" name="文本框 13">
            <a:extLst>
              <a:ext uri="{FF2B5EF4-FFF2-40B4-BE49-F238E27FC236}">
                <a16:creationId xmlns:a16="http://schemas.microsoft.com/office/drawing/2014/main" id="{8BD6827E-9EB7-43B6-9E20-44E2BB25B7D4}"/>
              </a:ext>
            </a:extLst>
          </p:cNvPr>
          <p:cNvSpPr txBox="1"/>
          <p:nvPr/>
        </p:nvSpPr>
        <p:spPr>
          <a:xfrm>
            <a:off x="386080" y="120650"/>
            <a:ext cx="24812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姿态数据特征表示方法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15" name="文本框 14">
            <a:extLst>
              <a:ext uri="{FF2B5EF4-FFF2-40B4-BE49-F238E27FC236}">
                <a16:creationId xmlns:a16="http://schemas.microsoft.com/office/drawing/2014/main" id="{ACF85AEE-66E2-4812-BE65-2598215953DF}"/>
              </a:ext>
            </a:extLst>
          </p:cNvPr>
          <p:cNvSpPr txBox="1"/>
          <p:nvPr/>
        </p:nvSpPr>
        <p:spPr>
          <a:xfrm>
            <a:off x="2867316"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latin typeface="Calibri"/>
                <a:ea typeface="微软雅黑" panose="020B0503020204020204" pitchFamily="34" charset="-122"/>
              </a:rPr>
              <a:t>姿态评估的关键</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658513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5" name="灯片编号占位符 24">
            <a:extLst>
              <a:ext uri="{FF2B5EF4-FFF2-40B4-BE49-F238E27FC236}">
                <a16:creationId xmlns:a16="http://schemas.microsoft.com/office/drawing/2014/main" id="{C8FF95E5-9A4B-4145-930B-BCB1A02AC07B}"/>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24</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A5AF968F-B9B2-4913-836D-6517A0D45980}"/>
              </a:ext>
            </a:extLst>
          </p:cNvPr>
          <p:cNvSpPr txBox="1"/>
          <p:nvPr/>
        </p:nvSpPr>
        <p:spPr>
          <a:xfrm>
            <a:off x="0" y="6075369"/>
            <a:ext cx="11530617" cy="507831"/>
          </a:xfrm>
          <a:prstGeom prst="rect">
            <a:avLst/>
          </a:prstGeom>
          <a:noFill/>
        </p:spPr>
        <p:txBody>
          <a:bodyPr wrap="square" rtlCol="0">
            <a:spAutoFit/>
          </a:bodyPr>
          <a:lstStyle/>
          <a:p>
            <a:pPr marL="228600" indent="-228600">
              <a:buFont typeface="+mj-lt"/>
              <a:buAutoNum type="arabicPeriod"/>
            </a:pPr>
            <a:r>
              <a:rPr lang="en-US" altLang="zh-CN" sz="900" dirty="0" err="1"/>
              <a:t>Ofli</a:t>
            </a:r>
            <a:r>
              <a:rPr lang="en-US" altLang="zh-CN" sz="900" dirty="0"/>
              <a:t>, F., Chaudhry, R., </a:t>
            </a:r>
            <a:r>
              <a:rPr lang="en-US" altLang="zh-CN" sz="900" dirty="0" err="1"/>
              <a:t>Kurillo</a:t>
            </a:r>
            <a:r>
              <a:rPr lang="en-US" altLang="zh-CN" sz="900" dirty="0"/>
              <a:t>, G., Vidal, R., &amp; </a:t>
            </a:r>
            <a:r>
              <a:rPr lang="en-US" altLang="zh-CN" sz="900" dirty="0" err="1"/>
              <a:t>Bajcsy</a:t>
            </a:r>
            <a:r>
              <a:rPr lang="en-US" altLang="zh-CN" sz="900" dirty="0"/>
              <a:t>, R. (2014). Sequence of the most informative joints (</a:t>
            </a:r>
            <a:r>
              <a:rPr lang="en-US" altLang="zh-CN" sz="900" dirty="0" err="1"/>
              <a:t>smij</a:t>
            </a:r>
            <a:r>
              <a:rPr lang="en-US" altLang="zh-CN" sz="900" dirty="0"/>
              <a:t>): A new representation for human skeletal action recognition. Journal of Visual Communication and Image Representation, 25(1), 24-38.</a:t>
            </a:r>
          </a:p>
          <a:p>
            <a:pPr marL="228600" indent="-228600">
              <a:buFont typeface="+mj-lt"/>
              <a:buAutoNum type="arabicPeriod"/>
            </a:pPr>
            <a:r>
              <a:rPr lang="en-US" altLang="zh-CN" sz="900" dirty="0"/>
              <a:t>Williams, C., </a:t>
            </a:r>
            <a:r>
              <a:rPr lang="en-US" altLang="zh-CN" sz="900" dirty="0" err="1"/>
              <a:t>Vakanski</a:t>
            </a:r>
            <a:r>
              <a:rPr lang="en-US" altLang="zh-CN" sz="900" dirty="0"/>
              <a:t>, A., Lee, S., &amp; Paul, D. (2019). Assessment of physical rehabilitation movements through dimensionality reduction and statistical modeling. Medical engineering &amp; physics, 74, 13-22.</a:t>
            </a:r>
          </a:p>
        </p:txBody>
      </p:sp>
      <p:grpSp>
        <p:nvGrpSpPr>
          <p:cNvPr id="10" name="组合 9">
            <a:extLst>
              <a:ext uri="{FF2B5EF4-FFF2-40B4-BE49-F238E27FC236}">
                <a16:creationId xmlns:a16="http://schemas.microsoft.com/office/drawing/2014/main" id="{CD5E5C3A-60E9-478B-9F83-A73F693CC5E4}"/>
              </a:ext>
            </a:extLst>
          </p:cNvPr>
          <p:cNvGrpSpPr/>
          <p:nvPr/>
        </p:nvGrpSpPr>
        <p:grpSpPr>
          <a:xfrm>
            <a:off x="854710" y="686435"/>
            <a:ext cx="8125460" cy="646430"/>
            <a:chOff x="1346" y="1591"/>
            <a:chExt cx="12796" cy="1018"/>
          </a:xfrm>
        </p:grpSpPr>
        <p:sp>
          <p:nvSpPr>
            <p:cNvPr id="11" name="文本框 10">
              <a:extLst>
                <a:ext uri="{FF2B5EF4-FFF2-40B4-BE49-F238E27FC236}">
                  <a16:creationId xmlns:a16="http://schemas.microsoft.com/office/drawing/2014/main" id="{C68689BD-0817-466C-A4AE-DA4431CA2FE6}"/>
                </a:ext>
              </a:extLst>
            </p:cNvPr>
            <p:cNvSpPr txBox="1"/>
            <p:nvPr>
              <p:custDataLst>
                <p:tags r:id="rId3"/>
              </p:custDataLst>
            </p:nvPr>
          </p:nvSpPr>
          <p:spPr>
            <a:xfrm>
              <a:off x="2446" y="1591"/>
              <a:ext cx="11696" cy="1018"/>
            </a:xfrm>
            <a:prstGeom prst="rect">
              <a:avLst/>
            </a:prstGeom>
            <a:noFill/>
          </p:spPr>
          <p:txBody>
            <a:bodyPr wrap="square" rtlCol="0" anchor="ctr">
              <a:normAutofit/>
            </a:bodyPr>
            <a:lstStyle/>
            <a:p>
              <a:pPr>
                <a:lnSpc>
                  <a:spcPct val="120000"/>
                </a:lnSpc>
              </a:pPr>
              <a:r>
                <a:rPr lang="zh-CN" altLang="en-US" sz="2800" b="1" spc="300" dirty="0">
                  <a:solidFill>
                    <a:srgbClr val="3B3E4D"/>
                  </a:solidFill>
                  <a:latin typeface="微软雅黑" panose="020B0503020204020204" charset="-122"/>
                </a:rPr>
                <a:t>基于关节角度的表示方法</a:t>
              </a:r>
            </a:p>
          </p:txBody>
        </p:sp>
        <p:pic>
          <p:nvPicPr>
            <p:cNvPr id="12" name="图片 65" descr="32303036343130323b32303130303535313bc2d6c0aab7bdbfe9">
              <a:extLst>
                <a:ext uri="{FF2B5EF4-FFF2-40B4-BE49-F238E27FC236}">
                  <a16:creationId xmlns:a16="http://schemas.microsoft.com/office/drawing/2014/main" id="{75B96A2A-3601-4CFD-9D5A-9AEB9729F1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6" y="1715"/>
              <a:ext cx="840" cy="840"/>
            </a:xfrm>
            <a:prstGeom prst="rect">
              <a:avLst/>
            </a:prstGeom>
          </p:spPr>
        </p:pic>
      </p:grpSp>
      <p:pic>
        <p:nvPicPr>
          <p:cNvPr id="14" name="图片 13">
            <a:extLst>
              <a:ext uri="{FF2B5EF4-FFF2-40B4-BE49-F238E27FC236}">
                <a16:creationId xmlns:a16="http://schemas.microsoft.com/office/drawing/2014/main" id="{BAC7DE0F-59ED-4AC3-A67E-A51545E13A2F}"/>
              </a:ext>
            </a:extLst>
          </p:cNvPr>
          <p:cNvPicPr>
            <a:picLocks noChangeAspect="1"/>
          </p:cNvPicPr>
          <p:nvPr/>
        </p:nvPicPr>
        <p:blipFill>
          <a:blip r:embed="rId7"/>
          <a:stretch>
            <a:fillRect/>
          </a:stretch>
        </p:blipFill>
        <p:spPr>
          <a:xfrm>
            <a:off x="1453665" y="1490980"/>
            <a:ext cx="3813025" cy="4101997"/>
          </a:xfrm>
          <a:prstGeom prst="rect">
            <a:avLst/>
          </a:prstGeom>
        </p:spPr>
      </p:pic>
      <p:sp>
        <p:nvSpPr>
          <p:cNvPr id="13" name="文本框 12">
            <a:extLst>
              <a:ext uri="{FF2B5EF4-FFF2-40B4-BE49-F238E27FC236}">
                <a16:creationId xmlns:a16="http://schemas.microsoft.com/office/drawing/2014/main" id="{19955C38-0A72-4093-9AAE-F9C424983D3A}"/>
              </a:ext>
            </a:extLst>
          </p:cNvPr>
          <p:cNvSpPr txBox="1"/>
          <p:nvPr/>
        </p:nvSpPr>
        <p:spPr>
          <a:xfrm>
            <a:off x="386080" y="120650"/>
            <a:ext cx="24812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姿态数据特征表示方法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15" name="文本框 14">
            <a:extLst>
              <a:ext uri="{FF2B5EF4-FFF2-40B4-BE49-F238E27FC236}">
                <a16:creationId xmlns:a16="http://schemas.microsoft.com/office/drawing/2014/main" id="{2FB20EC2-C00A-4312-BD34-13B6845E788C}"/>
              </a:ext>
            </a:extLst>
          </p:cNvPr>
          <p:cNvSpPr txBox="1"/>
          <p:nvPr/>
        </p:nvSpPr>
        <p:spPr>
          <a:xfrm>
            <a:off x="2867316"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latin typeface="Calibri"/>
                <a:ea typeface="微软雅黑" panose="020B0503020204020204" pitchFamily="34" charset="-122"/>
              </a:rPr>
              <a:t>姿态评估的关键</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3442813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5" name="灯片编号占位符 24">
            <a:extLst>
              <a:ext uri="{FF2B5EF4-FFF2-40B4-BE49-F238E27FC236}">
                <a16:creationId xmlns:a16="http://schemas.microsoft.com/office/drawing/2014/main" id="{C8FF95E5-9A4B-4145-930B-BCB1A02AC07B}"/>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25</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A5AF968F-B9B2-4913-836D-6517A0D45980}"/>
              </a:ext>
            </a:extLst>
          </p:cNvPr>
          <p:cNvSpPr txBox="1"/>
          <p:nvPr/>
        </p:nvSpPr>
        <p:spPr>
          <a:xfrm>
            <a:off x="0" y="6075369"/>
            <a:ext cx="11530617" cy="230832"/>
          </a:xfrm>
          <a:prstGeom prst="rect">
            <a:avLst/>
          </a:prstGeom>
          <a:noFill/>
        </p:spPr>
        <p:txBody>
          <a:bodyPr wrap="square" rtlCol="0">
            <a:spAutoFit/>
          </a:bodyPr>
          <a:lstStyle/>
          <a:p>
            <a:pPr marL="228600" indent="-228600">
              <a:buFont typeface="+mj-lt"/>
              <a:buAutoNum type="arabicPeriod"/>
            </a:pPr>
            <a:r>
              <a:rPr lang="en-US" altLang="zh-CN" sz="900" dirty="0"/>
              <a:t>Yang, X., &amp; Tian, Y. L. (2012, June). </a:t>
            </a:r>
          </a:p>
        </p:txBody>
      </p:sp>
      <p:sp>
        <p:nvSpPr>
          <p:cNvPr id="14" name="文本框 13">
            <a:extLst>
              <a:ext uri="{FF2B5EF4-FFF2-40B4-BE49-F238E27FC236}">
                <a16:creationId xmlns:a16="http://schemas.microsoft.com/office/drawing/2014/main" id="{1E7533EE-78CE-4AE3-9B5A-5DD130A93DEB}"/>
              </a:ext>
            </a:extLst>
          </p:cNvPr>
          <p:cNvSpPr txBox="1"/>
          <p:nvPr/>
        </p:nvSpPr>
        <p:spPr>
          <a:xfrm>
            <a:off x="873964" y="1412630"/>
            <a:ext cx="3531736" cy="1294585"/>
          </a:xfrm>
          <a:prstGeom prst="rect">
            <a:avLst/>
          </a:prstGeom>
          <a:noFill/>
        </p:spPr>
        <p:txBody>
          <a:bodyPr wrap="none" rtlCol="0">
            <a:spAutoFit/>
          </a:bodyPr>
          <a:lstStyle/>
          <a:p>
            <a:pPr marL="342900" indent="-342900">
              <a:lnSpc>
                <a:spcPct val="150000"/>
              </a:lnSpc>
              <a:buFont typeface="+mj-lt"/>
              <a:buAutoNum type="arabicPeriod"/>
            </a:pPr>
            <a:r>
              <a:rPr lang="zh-CN" altLang="en-US" dirty="0"/>
              <a:t>基于原始关节数据的表示方法</a:t>
            </a:r>
            <a:endParaRPr lang="en-US" altLang="zh-CN" dirty="0"/>
          </a:p>
          <a:p>
            <a:pPr marL="342900" indent="-342900">
              <a:lnSpc>
                <a:spcPct val="150000"/>
              </a:lnSpc>
              <a:buFont typeface="+mj-lt"/>
              <a:buAutoNum type="arabicPeriod"/>
            </a:pPr>
            <a:r>
              <a:rPr lang="zh-CN" altLang="en-US" dirty="0"/>
              <a:t>基于关节方向的表示方法</a:t>
            </a:r>
            <a:endParaRPr lang="en-US" altLang="zh-CN" dirty="0"/>
          </a:p>
          <a:p>
            <a:pPr marL="342900" indent="-342900">
              <a:lnSpc>
                <a:spcPct val="150000"/>
              </a:lnSpc>
              <a:buFont typeface="+mj-lt"/>
              <a:buAutoNum type="arabicPeriod"/>
            </a:pPr>
            <a:r>
              <a:rPr lang="zh-CN" altLang="en-US" dirty="0"/>
              <a:t>基于多模态数据的表示方法</a:t>
            </a:r>
            <a:endParaRPr lang="en-US" altLang="zh-CN" dirty="0"/>
          </a:p>
        </p:txBody>
      </p:sp>
      <p:sp>
        <p:nvSpPr>
          <p:cNvPr id="8" name="文本框 7">
            <a:extLst>
              <a:ext uri="{FF2B5EF4-FFF2-40B4-BE49-F238E27FC236}">
                <a16:creationId xmlns:a16="http://schemas.microsoft.com/office/drawing/2014/main" id="{F2ACA6A1-2AE6-464B-A6C6-CC7229F2D22B}"/>
              </a:ext>
            </a:extLst>
          </p:cNvPr>
          <p:cNvSpPr txBox="1"/>
          <p:nvPr/>
        </p:nvSpPr>
        <p:spPr>
          <a:xfrm>
            <a:off x="386080" y="120650"/>
            <a:ext cx="24812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姿态数据特征表示方法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10" name="文本框 9">
            <a:extLst>
              <a:ext uri="{FF2B5EF4-FFF2-40B4-BE49-F238E27FC236}">
                <a16:creationId xmlns:a16="http://schemas.microsoft.com/office/drawing/2014/main" id="{D423694B-7E43-4D49-93C0-526DB098CA7B}"/>
              </a:ext>
            </a:extLst>
          </p:cNvPr>
          <p:cNvSpPr txBox="1"/>
          <p:nvPr/>
        </p:nvSpPr>
        <p:spPr>
          <a:xfrm>
            <a:off x="2867316"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latin typeface="Calibri"/>
                <a:ea typeface="微软雅黑" panose="020B0503020204020204" pitchFamily="34" charset="-122"/>
              </a:rPr>
              <a:t>姿态评估的关键</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3230660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20874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姿态数据预处理</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348571"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骨架数据</a:t>
            </a:r>
          </a:p>
        </p:txBody>
      </p:sp>
      <p:sp>
        <p:nvSpPr>
          <p:cNvPr id="5" name="灯片编号占位符 24">
            <a:extLst>
              <a:ext uri="{FF2B5EF4-FFF2-40B4-BE49-F238E27FC236}">
                <a16:creationId xmlns:a16="http://schemas.microsoft.com/office/drawing/2014/main" id="{C8FF95E5-9A4B-4145-930B-BCB1A02AC07B}"/>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26</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id="{CD5E5C3A-60E9-478B-9F83-A73F693CC5E4}"/>
              </a:ext>
            </a:extLst>
          </p:cNvPr>
          <p:cNvGrpSpPr/>
          <p:nvPr/>
        </p:nvGrpSpPr>
        <p:grpSpPr>
          <a:xfrm>
            <a:off x="854710" y="686435"/>
            <a:ext cx="6602730" cy="646430"/>
            <a:chOff x="1346" y="1591"/>
            <a:chExt cx="10398" cy="1018"/>
          </a:xfrm>
        </p:grpSpPr>
        <p:sp>
          <p:nvSpPr>
            <p:cNvPr id="11" name="文本框 10">
              <a:extLst>
                <a:ext uri="{FF2B5EF4-FFF2-40B4-BE49-F238E27FC236}">
                  <a16:creationId xmlns:a16="http://schemas.microsoft.com/office/drawing/2014/main" id="{C68689BD-0817-466C-A4AE-DA4431CA2FE6}"/>
                </a:ext>
              </a:extLst>
            </p:cNvPr>
            <p:cNvSpPr txBox="1"/>
            <p:nvPr>
              <p:custDataLst>
                <p:tags r:id="rId3"/>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dirty="0">
                  <a:solidFill>
                    <a:srgbClr val="3B3E4D"/>
                  </a:solidFill>
                  <a:latin typeface="微软雅黑" panose="020B0503020204020204" charset="-122"/>
                </a:rPr>
                <a:t>降噪滤波</a:t>
              </a:r>
            </a:p>
          </p:txBody>
        </p:sp>
        <p:pic>
          <p:nvPicPr>
            <p:cNvPr id="12" name="图片 65" descr="32303036343130323b32303130303535313bc2d6c0aab7bdbfe9">
              <a:extLst>
                <a:ext uri="{FF2B5EF4-FFF2-40B4-BE49-F238E27FC236}">
                  <a16:creationId xmlns:a16="http://schemas.microsoft.com/office/drawing/2014/main" id="{75B96A2A-3601-4CFD-9D5A-9AEB9729F1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6" y="1715"/>
              <a:ext cx="840" cy="840"/>
            </a:xfrm>
            <a:prstGeom prst="rect">
              <a:avLst/>
            </a:prstGeom>
          </p:spPr>
        </p:pic>
      </p:grpSp>
      <p:sp>
        <p:nvSpPr>
          <p:cNvPr id="25" name="文本框 24">
            <a:extLst>
              <a:ext uri="{FF2B5EF4-FFF2-40B4-BE49-F238E27FC236}">
                <a16:creationId xmlns:a16="http://schemas.microsoft.com/office/drawing/2014/main" id="{6D124AAF-C53F-4C72-A29A-344B30A94AC9}"/>
              </a:ext>
            </a:extLst>
          </p:cNvPr>
          <p:cNvSpPr txBox="1"/>
          <p:nvPr/>
        </p:nvSpPr>
        <p:spPr>
          <a:xfrm>
            <a:off x="854710" y="1569720"/>
            <a:ext cx="5493812" cy="879087"/>
          </a:xfrm>
          <a:prstGeom prst="rect">
            <a:avLst/>
          </a:prstGeom>
          <a:noFill/>
        </p:spPr>
        <p:txBody>
          <a:bodyPr wrap="none" rtlCol="0">
            <a:spAutoFit/>
          </a:bodyPr>
          <a:lstStyle/>
          <a:p>
            <a:pPr>
              <a:lnSpc>
                <a:spcPct val="150000"/>
              </a:lnSpc>
            </a:pPr>
            <a:r>
              <a:rPr lang="zh-CN" altLang="en-US" dirty="0"/>
              <a:t>原因：自遮挡、背景杂乱等原因导致的骨架数据噪点</a:t>
            </a:r>
            <a:endParaRPr lang="en-US" altLang="zh-CN" dirty="0"/>
          </a:p>
          <a:p>
            <a:pPr>
              <a:lnSpc>
                <a:spcPct val="150000"/>
              </a:lnSpc>
            </a:pPr>
            <a:r>
              <a:rPr lang="zh-CN" altLang="en-US" dirty="0"/>
              <a:t>目的：提高鲁棒性高的骨架数据</a:t>
            </a:r>
          </a:p>
        </p:txBody>
      </p:sp>
      <p:sp>
        <p:nvSpPr>
          <p:cNvPr id="33" name="文本框 32">
            <a:extLst>
              <a:ext uri="{FF2B5EF4-FFF2-40B4-BE49-F238E27FC236}">
                <a16:creationId xmlns:a16="http://schemas.microsoft.com/office/drawing/2014/main" id="{C5BD37C2-EAE5-470B-BCCA-C61E7879D6D2}"/>
              </a:ext>
            </a:extLst>
          </p:cNvPr>
          <p:cNvSpPr txBox="1"/>
          <p:nvPr/>
        </p:nvSpPr>
        <p:spPr>
          <a:xfrm>
            <a:off x="854710" y="2807885"/>
            <a:ext cx="1800493" cy="2125582"/>
          </a:xfrm>
          <a:prstGeom prst="rect">
            <a:avLst/>
          </a:prstGeom>
          <a:noFill/>
        </p:spPr>
        <p:txBody>
          <a:bodyPr wrap="none" rtlCol="0">
            <a:spAutoFit/>
          </a:bodyPr>
          <a:lstStyle/>
          <a:p>
            <a:pPr>
              <a:lnSpc>
                <a:spcPct val="150000"/>
              </a:lnSpc>
            </a:pPr>
            <a:r>
              <a:rPr lang="zh-CN" altLang="en-US" dirty="0"/>
              <a:t>巴特沃斯滤波</a:t>
            </a:r>
            <a:endParaRPr lang="en-US" altLang="zh-CN" dirty="0"/>
          </a:p>
          <a:p>
            <a:pPr>
              <a:lnSpc>
                <a:spcPct val="150000"/>
              </a:lnSpc>
            </a:pPr>
            <a:r>
              <a:rPr lang="zh-CN" altLang="en-US" dirty="0"/>
              <a:t>拉普拉斯平滑；</a:t>
            </a:r>
            <a:endParaRPr lang="en-US" altLang="zh-CN" dirty="0"/>
          </a:p>
          <a:p>
            <a:pPr>
              <a:lnSpc>
                <a:spcPct val="150000"/>
              </a:lnSpc>
            </a:pPr>
            <a:r>
              <a:rPr lang="zh-CN" altLang="en-US" dirty="0"/>
              <a:t>高斯滤波；</a:t>
            </a:r>
            <a:endParaRPr lang="en-US" altLang="zh-CN" dirty="0"/>
          </a:p>
          <a:p>
            <a:pPr>
              <a:lnSpc>
                <a:spcPct val="150000"/>
              </a:lnSpc>
            </a:pPr>
            <a:r>
              <a:rPr lang="zh-CN" altLang="en-US" dirty="0"/>
              <a:t>离散余弦变换；</a:t>
            </a:r>
            <a:endParaRPr lang="en-US" altLang="zh-CN" dirty="0"/>
          </a:p>
          <a:p>
            <a:pPr>
              <a:lnSpc>
                <a:spcPct val="150000"/>
              </a:lnSpc>
            </a:pPr>
            <a:r>
              <a:rPr lang="zh-CN" altLang="en-US" dirty="0"/>
              <a:t>离散傅里叶变换</a:t>
            </a:r>
          </a:p>
        </p:txBody>
      </p:sp>
      <p:pic>
        <p:nvPicPr>
          <p:cNvPr id="2" name="图片 1">
            <a:extLst>
              <a:ext uri="{FF2B5EF4-FFF2-40B4-BE49-F238E27FC236}">
                <a16:creationId xmlns:a16="http://schemas.microsoft.com/office/drawing/2014/main" id="{4E68F4FF-2BD0-43D6-8A02-14EF6FE70CD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2711"/>
          <a:stretch/>
        </p:blipFill>
        <p:spPr>
          <a:xfrm>
            <a:off x="6175944" y="2124830"/>
            <a:ext cx="5238546" cy="3180284"/>
          </a:xfrm>
          <a:prstGeom prst="rect">
            <a:avLst/>
          </a:prstGeom>
        </p:spPr>
      </p:pic>
    </p:spTree>
    <p:custDataLst>
      <p:tags r:id="rId1"/>
    </p:custDataLst>
    <p:extLst>
      <p:ext uri="{BB962C8B-B14F-4D97-AF65-F5344CB8AC3E}">
        <p14:creationId xmlns:p14="http://schemas.microsoft.com/office/powerpoint/2010/main" val="3800109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20874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姿态数据预处理</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348571"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骨架数据</a:t>
            </a:r>
          </a:p>
        </p:txBody>
      </p:sp>
      <p:sp>
        <p:nvSpPr>
          <p:cNvPr id="5" name="灯片编号占位符 24">
            <a:extLst>
              <a:ext uri="{FF2B5EF4-FFF2-40B4-BE49-F238E27FC236}">
                <a16:creationId xmlns:a16="http://schemas.microsoft.com/office/drawing/2014/main" id="{C8FF95E5-9A4B-4145-930B-BCB1A02AC07B}"/>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27</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id="{CD5E5C3A-60E9-478B-9F83-A73F693CC5E4}"/>
              </a:ext>
            </a:extLst>
          </p:cNvPr>
          <p:cNvGrpSpPr/>
          <p:nvPr/>
        </p:nvGrpSpPr>
        <p:grpSpPr>
          <a:xfrm>
            <a:off x="854710" y="686435"/>
            <a:ext cx="6602730" cy="646430"/>
            <a:chOff x="1346" y="1591"/>
            <a:chExt cx="10398" cy="1018"/>
          </a:xfrm>
        </p:grpSpPr>
        <p:sp>
          <p:nvSpPr>
            <p:cNvPr id="11" name="文本框 10">
              <a:extLst>
                <a:ext uri="{FF2B5EF4-FFF2-40B4-BE49-F238E27FC236}">
                  <a16:creationId xmlns:a16="http://schemas.microsoft.com/office/drawing/2014/main" id="{C68689BD-0817-466C-A4AE-DA4431CA2FE6}"/>
                </a:ext>
              </a:extLst>
            </p:cNvPr>
            <p:cNvSpPr txBox="1"/>
            <p:nvPr>
              <p:custDataLst>
                <p:tags r:id="rId3"/>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dirty="0">
                  <a:solidFill>
                    <a:srgbClr val="3B3E4D"/>
                  </a:solidFill>
                  <a:latin typeface="微软雅黑" panose="020B0503020204020204" charset="-122"/>
                </a:rPr>
                <a:t>归一化</a:t>
              </a:r>
            </a:p>
          </p:txBody>
        </p:sp>
        <p:pic>
          <p:nvPicPr>
            <p:cNvPr id="12" name="图片 65" descr="32303036343130323b32303130303535313bc2d6c0aab7bdbfe9">
              <a:extLst>
                <a:ext uri="{FF2B5EF4-FFF2-40B4-BE49-F238E27FC236}">
                  <a16:creationId xmlns:a16="http://schemas.microsoft.com/office/drawing/2014/main" id="{75B96A2A-3601-4CFD-9D5A-9AEB9729F1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6" y="1715"/>
              <a:ext cx="840" cy="840"/>
            </a:xfrm>
            <a:prstGeom prst="rect">
              <a:avLst/>
            </a:prstGeom>
          </p:spPr>
        </p:pic>
      </p:grpSp>
      <p:sp>
        <p:nvSpPr>
          <p:cNvPr id="25" name="文本框 24">
            <a:extLst>
              <a:ext uri="{FF2B5EF4-FFF2-40B4-BE49-F238E27FC236}">
                <a16:creationId xmlns:a16="http://schemas.microsoft.com/office/drawing/2014/main" id="{6D124AAF-C53F-4C72-A29A-344B30A94AC9}"/>
              </a:ext>
            </a:extLst>
          </p:cNvPr>
          <p:cNvSpPr txBox="1"/>
          <p:nvPr/>
        </p:nvSpPr>
        <p:spPr>
          <a:xfrm>
            <a:off x="854710" y="1569720"/>
            <a:ext cx="8032968" cy="879087"/>
          </a:xfrm>
          <a:prstGeom prst="rect">
            <a:avLst/>
          </a:prstGeom>
          <a:noFill/>
        </p:spPr>
        <p:txBody>
          <a:bodyPr wrap="none" rtlCol="0">
            <a:spAutoFit/>
          </a:bodyPr>
          <a:lstStyle/>
          <a:p>
            <a:pPr>
              <a:lnSpc>
                <a:spcPct val="150000"/>
              </a:lnSpc>
            </a:pPr>
            <a:r>
              <a:rPr lang="zh-CN" altLang="en-US" dirty="0"/>
              <a:t>原因</a:t>
            </a:r>
            <a:r>
              <a:rPr lang="zh-CN" altLang="en-US" dirty="0">
                <a:sym typeface="Wingdings" panose="05000000000000000000" pitchFamily="2" charset="2"/>
              </a:rPr>
              <a:t>：（空间上）</a:t>
            </a:r>
            <a:r>
              <a:rPr lang="zh-CN" altLang="en-US" dirty="0"/>
              <a:t>不同人体的高矮胖瘦、拍摄距离的差异，骨架数据比例各异</a:t>
            </a:r>
            <a:endParaRPr lang="en-US" altLang="zh-CN" dirty="0"/>
          </a:p>
          <a:p>
            <a:pPr>
              <a:lnSpc>
                <a:spcPct val="150000"/>
              </a:lnSpc>
            </a:pPr>
            <a:r>
              <a:rPr lang="zh-CN" altLang="en-US" dirty="0"/>
              <a:t>目的：统一尺度</a:t>
            </a:r>
          </a:p>
        </p:txBody>
      </p:sp>
      <p:pic>
        <p:nvPicPr>
          <p:cNvPr id="8" name="图片 7">
            <a:extLst>
              <a:ext uri="{FF2B5EF4-FFF2-40B4-BE49-F238E27FC236}">
                <a16:creationId xmlns:a16="http://schemas.microsoft.com/office/drawing/2014/main" id="{D87EF9DD-13C8-4AC2-BF8B-55FCA4381793}"/>
              </a:ext>
            </a:extLst>
          </p:cNvPr>
          <p:cNvPicPr>
            <a:picLocks noChangeAspect="1"/>
          </p:cNvPicPr>
          <p:nvPr/>
        </p:nvPicPr>
        <p:blipFill>
          <a:blip r:embed="rId7"/>
          <a:stretch>
            <a:fillRect/>
          </a:stretch>
        </p:blipFill>
        <p:spPr>
          <a:xfrm>
            <a:off x="6690815" y="2009263"/>
            <a:ext cx="4809524" cy="4257143"/>
          </a:xfrm>
          <a:prstGeom prst="rect">
            <a:avLst/>
          </a:prstGeom>
        </p:spPr>
      </p:pic>
      <p:sp>
        <p:nvSpPr>
          <p:cNvPr id="14" name="文本框 13">
            <a:extLst>
              <a:ext uri="{FF2B5EF4-FFF2-40B4-BE49-F238E27FC236}">
                <a16:creationId xmlns:a16="http://schemas.microsoft.com/office/drawing/2014/main" id="{981B5D0B-90D4-418E-8415-53AF5701B685}"/>
              </a:ext>
            </a:extLst>
          </p:cNvPr>
          <p:cNvSpPr txBox="1"/>
          <p:nvPr/>
        </p:nvSpPr>
        <p:spPr>
          <a:xfrm>
            <a:off x="0" y="6075369"/>
            <a:ext cx="11530617" cy="230832"/>
          </a:xfrm>
          <a:prstGeom prst="rect">
            <a:avLst/>
          </a:prstGeom>
          <a:noFill/>
        </p:spPr>
        <p:txBody>
          <a:bodyPr wrap="square" rtlCol="0">
            <a:spAutoFit/>
          </a:bodyPr>
          <a:lstStyle/>
          <a:p>
            <a:pPr marL="228600" indent="-228600">
              <a:buFont typeface="+mj-lt"/>
              <a:buAutoNum type="arabicPeriod"/>
            </a:pPr>
            <a:r>
              <a:rPr lang="zh-CN" altLang="en-US" sz="900" dirty="0"/>
              <a:t>郭天晓</a:t>
            </a:r>
            <a:r>
              <a:rPr lang="en-US" altLang="zh-CN" sz="900" dirty="0"/>
              <a:t>, </a:t>
            </a:r>
            <a:r>
              <a:rPr lang="zh-CN" altLang="en-US" sz="900" dirty="0"/>
              <a:t>胡庆锐</a:t>
            </a:r>
            <a:r>
              <a:rPr lang="en-US" altLang="zh-CN" sz="900" dirty="0"/>
              <a:t>, </a:t>
            </a:r>
            <a:r>
              <a:rPr lang="zh-CN" altLang="en-US" sz="900" dirty="0"/>
              <a:t>李建伟</a:t>
            </a:r>
            <a:r>
              <a:rPr lang="en-US" altLang="zh-CN" sz="900" dirty="0"/>
              <a:t>, &amp; </a:t>
            </a:r>
            <a:r>
              <a:rPr lang="zh-CN" altLang="en-US" sz="900" dirty="0"/>
              <a:t>沈燕飞</a:t>
            </a:r>
            <a:r>
              <a:rPr lang="en-US" altLang="zh-CN" sz="900" dirty="0"/>
              <a:t>. (2021). </a:t>
            </a:r>
            <a:r>
              <a:rPr lang="zh-CN" altLang="en-US" sz="900" dirty="0"/>
              <a:t>基于人体骨架特征编码的健身动作识别方法</a:t>
            </a:r>
            <a:r>
              <a:rPr lang="en-US" altLang="zh-CN" sz="900" dirty="0"/>
              <a:t>. </a:t>
            </a:r>
            <a:r>
              <a:rPr lang="zh-CN" altLang="en-US" sz="900" dirty="0"/>
              <a:t>计算机应用</a:t>
            </a:r>
            <a:r>
              <a:rPr lang="en-US" altLang="zh-CN" sz="900" dirty="0"/>
              <a:t>, 41(5), 1458.</a:t>
            </a:r>
          </a:p>
        </p:txBody>
      </p:sp>
    </p:spTree>
    <p:custDataLst>
      <p:tags r:id="rId1"/>
    </p:custDataLst>
    <p:extLst>
      <p:ext uri="{BB962C8B-B14F-4D97-AF65-F5344CB8AC3E}">
        <p14:creationId xmlns:p14="http://schemas.microsoft.com/office/powerpoint/2010/main" val="2197708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20874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姿态数据预处理</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348571"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骨架数据</a:t>
            </a:r>
          </a:p>
        </p:txBody>
      </p:sp>
      <p:sp>
        <p:nvSpPr>
          <p:cNvPr id="5" name="灯片编号占位符 24">
            <a:extLst>
              <a:ext uri="{FF2B5EF4-FFF2-40B4-BE49-F238E27FC236}">
                <a16:creationId xmlns:a16="http://schemas.microsoft.com/office/drawing/2014/main" id="{C8FF95E5-9A4B-4145-930B-BCB1A02AC07B}"/>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28</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id="{CD5E5C3A-60E9-478B-9F83-A73F693CC5E4}"/>
              </a:ext>
            </a:extLst>
          </p:cNvPr>
          <p:cNvGrpSpPr/>
          <p:nvPr/>
        </p:nvGrpSpPr>
        <p:grpSpPr>
          <a:xfrm>
            <a:off x="854710" y="686435"/>
            <a:ext cx="6602730" cy="646430"/>
            <a:chOff x="1346" y="1591"/>
            <a:chExt cx="10398" cy="1018"/>
          </a:xfrm>
        </p:grpSpPr>
        <p:sp>
          <p:nvSpPr>
            <p:cNvPr id="11" name="文本框 10">
              <a:extLst>
                <a:ext uri="{FF2B5EF4-FFF2-40B4-BE49-F238E27FC236}">
                  <a16:creationId xmlns:a16="http://schemas.microsoft.com/office/drawing/2014/main" id="{C68689BD-0817-466C-A4AE-DA4431CA2FE6}"/>
                </a:ext>
              </a:extLst>
            </p:cNvPr>
            <p:cNvSpPr txBox="1"/>
            <p:nvPr>
              <p:custDataLst>
                <p:tags r:id="rId3"/>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dirty="0">
                  <a:solidFill>
                    <a:srgbClr val="3B3E4D"/>
                  </a:solidFill>
                  <a:latin typeface="微软雅黑" panose="020B0503020204020204" charset="-122"/>
                </a:rPr>
                <a:t>时间序列对齐</a:t>
              </a:r>
            </a:p>
          </p:txBody>
        </p:sp>
        <p:pic>
          <p:nvPicPr>
            <p:cNvPr id="12" name="图片 65" descr="32303036343130323b32303130303535313bc2d6c0aab7bdbfe9">
              <a:extLst>
                <a:ext uri="{FF2B5EF4-FFF2-40B4-BE49-F238E27FC236}">
                  <a16:creationId xmlns:a16="http://schemas.microsoft.com/office/drawing/2014/main" id="{75B96A2A-3601-4CFD-9D5A-9AEB9729F1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6" y="1715"/>
              <a:ext cx="840" cy="840"/>
            </a:xfrm>
            <a:prstGeom prst="rect">
              <a:avLst/>
            </a:prstGeom>
          </p:spPr>
        </p:pic>
      </p:grpSp>
      <p:sp>
        <p:nvSpPr>
          <p:cNvPr id="25" name="文本框 24">
            <a:extLst>
              <a:ext uri="{FF2B5EF4-FFF2-40B4-BE49-F238E27FC236}">
                <a16:creationId xmlns:a16="http://schemas.microsoft.com/office/drawing/2014/main" id="{6D124AAF-C53F-4C72-A29A-344B30A94AC9}"/>
              </a:ext>
            </a:extLst>
          </p:cNvPr>
          <p:cNvSpPr txBox="1"/>
          <p:nvPr/>
        </p:nvSpPr>
        <p:spPr>
          <a:xfrm>
            <a:off x="854710" y="1569720"/>
            <a:ext cx="5001369" cy="879087"/>
          </a:xfrm>
          <a:prstGeom prst="rect">
            <a:avLst/>
          </a:prstGeom>
          <a:noFill/>
        </p:spPr>
        <p:txBody>
          <a:bodyPr wrap="none" rtlCol="0">
            <a:spAutoFit/>
          </a:bodyPr>
          <a:lstStyle/>
          <a:p>
            <a:pPr>
              <a:lnSpc>
                <a:spcPct val="150000"/>
              </a:lnSpc>
            </a:pPr>
            <a:r>
              <a:rPr lang="zh-CN" altLang="en-US" dirty="0"/>
              <a:t>原因</a:t>
            </a:r>
            <a:r>
              <a:rPr lang="zh-CN" altLang="en-US" dirty="0">
                <a:sym typeface="Wingdings" panose="05000000000000000000" pitchFamily="2" charset="2"/>
              </a:rPr>
              <a:t>：（时间上）</a:t>
            </a:r>
            <a:r>
              <a:rPr lang="zh-CN" altLang="en-US" dirty="0"/>
              <a:t>不同人的姿态变化起止点各异</a:t>
            </a:r>
            <a:endParaRPr lang="en-US" altLang="zh-CN" dirty="0"/>
          </a:p>
          <a:p>
            <a:pPr>
              <a:lnSpc>
                <a:spcPct val="150000"/>
              </a:lnSpc>
            </a:pPr>
            <a:r>
              <a:rPr lang="zh-CN" altLang="en-US" dirty="0"/>
              <a:t>目的：动作序列对齐</a:t>
            </a:r>
          </a:p>
        </p:txBody>
      </p:sp>
      <p:sp>
        <p:nvSpPr>
          <p:cNvPr id="14" name="文本框 13">
            <a:extLst>
              <a:ext uri="{FF2B5EF4-FFF2-40B4-BE49-F238E27FC236}">
                <a16:creationId xmlns:a16="http://schemas.microsoft.com/office/drawing/2014/main" id="{981B5D0B-90D4-418E-8415-53AF5701B685}"/>
              </a:ext>
            </a:extLst>
          </p:cNvPr>
          <p:cNvSpPr txBox="1"/>
          <p:nvPr/>
        </p:nvSpPr>
        <p:spPr>
          <a:xfrm>
            <a:off x="0" y="6075369"/>
            <a:ext cx="11530617" cy="230832"/>
          </a:xfrm>
          <a:prstGeom prst="rect">
            <a:avLst/>
          </a:prstGeom>
          <a:noFill/>
        </p:spPr>
        <p:txBody>
          <a:bodyPr wrap="square" rtlCol="0">
            <a:spAutoFit/>
          </a:bodyPr>
          <a:lstStyle/>
          <a:p>
            <a:pPr marL="228600" indent="-228600">
              <a:buFont typeface="+mj-lt"/>
              <a:buAutoNum type="arabicPeriod"/>
            </a:pPr>
            <a:r>
              <a:rPr lang="en-US" altLang="zh-CN" sz="900" dirty="0"/>
              <a:t>https://www.youtube.com/watch?v=ERKDHZyZDwA</a:t>
            </a:r>
          </a:p>
        </p:txBody>
      </p:sp>
      <p:pic>
        <p:nvPicPr>
          <p:cNvPr id="3" name="图片 2">
            <a:extLst>
              <a:ext uri="{FF2B5EF4-FFF2-40B4-BE49-F238E27FC236}">
                <a16:creationId xmlns:a16="http://schemas.microsoft.com/office/drawing/2014/main" id="{69284B08-33FE-4FE0-85B0-863F4FAEDDF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65308" y="2209505"/>
            <a:ext cx="6096000" cy="3686175"/>
          </a:xfrm>
          <a:prstGeom prst="rect">
            <a:avLst/>
          </a:prstGeom>
        </p:spPr>
      </p:pic>
      <p:pic>
        <p:nvPicPr>
          <p:cNvPr id="9" name="图片 8">
            <a:extLst>
              <a:ext uri="{FF2B5EF4-FFF2-40B4-BE49-F238E27FC236}">
                <a16:creationId xmlns:a16="http://schemas.microsoft.com/office/drawing/2014/main" id="{4017A941-009D-4C3B-A040-0B208425068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46447" y="2976972"/>
            <a:ext cx="5001369" cy="2087186"/>
          </a:xfrm>
          <a:prstGeom prst="rect">
            <a:avLst/>
          </a:prstGeom>
        </p:spPr>
      </p:pic>
    </p:spTree>
    <p:custDataLst>
      <p:tags r:id="rId1"/>
    </p:custDataLst>
    <p:extLst>
      <p:ext uri="{BB962C8B-B14F-4D97-AF65-F5344CB8AC3E}">
        <p14:creationId xmlns:p14="http://schemas.microsoft.com/office/powerpoint/2010/main" val="1422170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20874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姿态数据预处理</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348571"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骨架数据</a:t>
            </a:r>
          </a:p>
        </p:txBody>
      </p:sp>
      <p:sp>
        <p:nvSpPr>
          <p:cNvPr id="5" name="灯片编号占位符 24">
            <a:extLst>
              <a:ext uri="{FF2B5EF4-FFF2-40B4-BE49-F238E27FC236}">
                <a16:creationId xmlns:a16="http://schemas.microsoft.com/office/drawing/2014/main" id="{C8FF95E5-9A4B-4145-930B-BCB1A02AC07B}"/>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29</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id="{CD5E5C3A-60E9-478B-9F83-A73F693CC5E4}"/>
              </a:ext>
            </a:extLst>
          </p:cNvPr>
          <p:cNvGrpSpPr/>
          <p:nvPr/>
        </p:nvGrpSpPr>
        <p:grpSpPr>
          <a:xfrm>
            <a:off x="854710" y="686435"/>
            <a:ext cx="6602730" cy="646430"/>
            <a:chOff x="1346" y="1591"/>
            <a:chExt cx="10398" cy="1018"/>
          </a:xfrm>
        </p:grpSpPr>
        <p:sp>
          <p:nvSpPr>
            <p:cNvPr id="11" name="文本框 10">
              <a:extLst>
                <a:ext uri="{FF2B5EF4-FFF2-40B4-BE49-F238E27FC236}">
                  <a16:creationId xmlns:a16="http://schemas.microsoft.com/office/drawing/2014/main" id="{C68689BD-0817-466C-A4AE-DA4431CA2FE6}"/>
                </a:ext>
              </a:extLst>
            </p:cNvPr>
            <p:cNvSpPr txBox="1"/>
            <p:nvPr>
              <p:custDataLst>
                <p:tags r:id="rId3"/>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dirty="0">
                  <a:solidFill>
                    <a:srgbClr val="3B3E4D"/>
                  </a:solidFill>
                  <a:latin typeface="微软雅黑" panose="020B0503020204020204" charset="-122"/>
                </a:rPr>
                <a:t>分割</a:t>
              </a:r>
            </a:p>
          </p:txBody>
        </p:sp>
        <p:pic>
          <p:nvPicPr>
            <p:cNvPr id="12" name="图片 65" descr="32303036343130323b32303130303535313bc2d6c0aab7bdbfe9">
              <a:extLst>
                <a:ext uri="{FF2B5EF4-FFF2-40B4-BE49-F238E27FC236}">
                  <a16:creationId xmlns:a16="http://schemas.microsoft.com/office/drawing/2014/main" id="{75B96A2A-3601-4CFD-9D5A-9AEB9729F1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6" y="1715"/>
              <a:ext cx="840" cy="840"/>
            </a:xfrm>
            <a:prstGeom prst="rect">
              <a:avLst/>
            </a:prstGeom>
          </p:spPr>
        </p:pic>
      </p:grpSp>
      <p:sp>
        <p:nvSpPr>
          <p:cNvPr id="25" name="文本框 24">
            <a:extLst>
              <a:ext uri="{FF2B5EF4-FFF2-40B4-BE49-F238E27FC236}">
                <a16:creationId xmlns:a16="http://schemas.microsoft.com/office/drawing/2014/main" id="{6D124AAF-C53F-4C72-A29A-344B30A94AC9}"/>
              </a:ext>
            </a:extLst>
          </p:cNvPr>
          <p:cNvSpPr txBox="1"/>
          <p:nvPr/>
        </p:nvSpPr>
        <p:spPr>
          <a:xfrm>
            <a:off x="854710" y="1569720"/>
            <a:ext cx="5143716" cy="879087"/>
          </a:xfrm>
          <a:prstGeom prst="rect">
            <a:avLst/>
          </a:prstGeom>
          <a:noFill/>
        </p:spPr>
        <p:txBody>
          <a:bodyPr wrap="none" rtlCol="0">
            <a:spAutoFit/>
          </a:bodyPr>
          <a:lstStyle/>
          <a:p>
            <a:pPr>
              <a:lnSpc>
                <a:spcPct val="150000"/>
              </a:lnSpc>
            </a:pPr>
            <a:r>
              <a:rPr lang="zh-CN" altLang="en-US" dirty="0"/>
              <a:t>原因</a:t>
            </a:r>
            <a:r>
              <a:rPr lang="zh-CN" altLang="en-US" dirty="0">
                <a:sym typeface="Wingdings" panose="05000000000000000000" pitchFamily="2" charset="2"/>
              </a:rPr>
              <a:t>：姿态</a:t>
            </a:r>
            <a:r>
              <a:rPr lang="en-US" altLang="zh-CN" dirty="0">
                <a:sym typeface="Wingdings" panose="05000000000000000000" pitchFamily="2" charset="2"/>
              </a:rPr>
              <a:t>/</a:t>
            </a:r>
            <a:r>
              <a:rPr lang="zh-CN" altLang="en-US" dirty="0">
                <a:sym typeface="Wingdings" panose="05000000000000000000" pitchFamily="2" charset="2"/>
              </a:rPr>
              <a:t>动作由多个阶段组成，寻找动作单元</a:t>
            </a:r>
            <a:endParaRPr lang="en-US" altLang="zh-CN" dirty="0"/>
          </a:p>
          <a:p>
            <a:pPr>
              <a:lnSpc>
                <a:spcPct val="150000"/>
              </a:lnSpc>
            </a:pPr>
            <a:r>
              <a:rPr lang="zh-CN" altLang="en-US" dirty="0"/>
              <a:t>目的：便于评估</a:t>
            </a:r>
          </a:p>
        </p:txBody>
      </p:sp>
      <p:sp>
        <p:nvSpPr>
          <p:cNvPr id="14" name="文本框 13">
            <a:extLst>
              <a:ext uri="{FF2B5EF4-FFF2-40B4-BE49-F238E27FC236}">
                <a16:creationId xmlns:a16="http://schemas.microsoft.com/office/drawing/2014/main" id="{981B5D0B-90D4-418E-8415-53AF5701B685}"/>
              </a:ext>
            </a:extLst>
          </p:cNvPr>
          <p:cNvSpPr txBox="1"/>
          <p:nvPr/>
        </p:nvSpPr>
        <p:spPr>
          <a:xfrm>
            <a:off x="0" y="6075369"/>
            <a:ext cx="11530617" cy="369332"/>
          </a:xfrm>
          <a:prstGeom prst="rect">
            <a:avLst/>
          </a:prstGeom>
          <a:noFill/>
        </p:spPr>
        <p:txBody>
          <a:bodyPr wrap="square" rtlCol="0">
            <a:spAutoFit/>
          </a:bodyPr>
          <a:lstStyle/>
          <a:p>
            <a:pPr marL="228600" indent="-228600">
              <a:buFont typeface="+mj-lt"/>
              <a:buAutoNum type="arabicPeriod"/>
            </a:pPr>
            <a:r>
              <a:rPr lang="en-US" altLang="zh-CN" sz="900" dirty="0"/>
              <a:t>Xu, J., Rao, Y., Yu, X., Chen, G., Zhou, J., &amp; Lu, J. (2022). </a:t>
            </a:r>
            <a:r>
              <a:rPr lang="en-US" altLang="zh-CN" sz="900" dirty="0" err="1"/>
              <a:t>Finediving</a:t>
            </a:r>
            <a:r>
              <a:rPr lang="en-US" altLang="zh-CN" sz="900" dirty="0"/>
              <a:t>: A fine-grained dataset for procedure-aware action quality assessment. In Proceedings of the IEEE/CVF Conference on Computer Vision and Pattern Recognition (pp. 2949-2958).</a:t>
            </a:r>
          </a:p>
        </p:txBody>
      </p:sp>
      <p:pic>
        <p:nvPicPr>
          <p:cNvPr id="9" name="图片 8">
            <a:extLst>
              <a:ext uri="{FF2B5EF4-FFF2-40B4-BE49-F238E27FC236}">
                <a16:creationId xmlns:a16="http://schemas.microsoft.com/office/drawing/2014/main" id="{19D80950-D078-4D0D-8E86-4FDAAB12FA8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63108" y="2009263"/>
            <a:ext cx="8276492" cy="3795718"/>
          </a:xfrm>
          <a:prstGeom prst="rect">
            <a:avLst/>
          </a:prstGeom>
        </p:spPr>
      </p:pic>
    </p:spTree>
    <p:custDataLst>
      <p:tags r:id="rId1"/>
    </p:custDataLst>
    <p:extLst>
      <p:ext uri="{BB962C8B-B14F-4D97-AF65-F5344CB8AC3E}">
        <p14:creationId xmlns:p14="http://schemas.microsoft.com/office/powerpoint/2010/main" val="1375916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524000" y="1880220"/>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01</a:t>
            </a:r>
          </a:p>
        </p:txBody>
      </p:sp>
      <p:sp>
        <p:nvSpPr>
          <p:cNvPr id="7" name="文本框 6"/>
          <p:cNvSpPr txBox="1"/>
          <p:nvPr/>
        </p:nvSpPr>
        <p:spPr>
          <a:xfrm>
            <a:off x="5538470" y="2947815"/>
            <a:ext cx="4915535" cy="769441"/>
          </a:xfrm>
          <a:prstGeom prst="rect">
            <a:avLst/>
          </a:prstGeom>
          <a:noFill/>
        </p:spPr>
        <p:txBody>
          <a:bodyPr wrap="square" rtlCol="0">
            <a:spAutoFit/>
          </a:bodyPr>
          <a:lstStyle/>
          <a:p>
            <a:r>
              <a:rPr lang="zh-CN" altLang="en-US" sz="4400" b="1" dirty="0">
                <a:solidFill>
                  <a:schemeClr val="tx1">
                    <a:lumMod val="85000"/>
                    <a:lumOff val="15000"/>
                  </a:schemeClr>
                </a:solidFill>
                <a:latin typeface="+mj-ea"/>
                <a:ea typeface="+mj-ea"/>
              </a:rPr>
              <a:t>什么是姿态评估</a:t>
            </a:r>
          </a:p>
        </p:txBody>
      </p:sp>
      <p:sp useBgFill="1">
        <p:nvSpPr>
          <p:cNvPr id="16" name="文本框 15"/>
          <p:cNvSpPr txBox="1"/>
          <p:nvPr/>
        </p:nvSpPr>
        <p:spPr>
          <a:xfrm>
            <a:off x="1852411" y="3017522"/>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ONE</a:t>
            </a:r>
          </a:p>
        </p:txBody>
      </p:sp>
      <p:pic>
        <p:nvPicPr>
          <p:cNvPr id="6" name="图片 5"/>
          <p:cNvPicPr>
            <a:picLocks noChangeAspect="1"/>
          </p:cNvPicPr>
          <p:nvPr/>
        </p:nvPicPr>
        <p:blipFill>
          <a:blip r:embed="rId3"/>
          <a:stretch>
            <a:fillRect/>
          </a:stretch>
        </p:blipFill>
        <p:spPr>
          <a:xfrm>
            <a:off x="11010265" y="184785"/>
            <a:ext cx="984250" cy="8477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16" presetClass="entr" presetSubtype="37" fill="hold" grpId="0" nodeType="withEffect">
                                  <p:stCondLst>
                                    <p:cond delay="400"/>
                                  </p:stCondLst>
                                  <p:childTnLst>
                                    <p:set>
                                      <p:cBhvr>
                                        <p:cTn id="15" dur="1" fill="hold">
                                          <p:stCondLst>
                                            <p:cond delay="0"/>
                                          </p:stCondLst>
                                        </p:cTn>
                                        <p:tgtEl>
                                          <p:spTgt spid="16"/>
                                        </p:tgtEl>
                                        <p:attrNameLst>
                                          <p:attrName>style.visibility</p:attrName>
                                        </p:attrNameLst>
                                      </p:cBhvr>
                                      <p:to>
                                        <p:strVal val="visible"/>
                                      </p:to>
                                    </p:set>
                                    <p:animEffect transition="in" filter="barn(outVertic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524000" y="1880220"/>
            <a:ext cx="4205521" cy="31547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04</a:t>
            </a:r>
          </a:p>
        </p:txBody>
      </p:sp>
      <p:sp>
        <p:nvSpPr>
          <p:cNvPr id="7" name="文本框 6"/>
          <p:cNvSpPr txBox="1"/>
          <p:nvPr/>
        </p:nvSpPr>
        <p:spPr>
          <a:xfrm>
            <a:off x="5538470" y="2947815"/>
            <a:ext cx="5821192" cy="769441"/>
          </a:xfrm>
          <a:prstGeom prst="rect">
            <a:avLst/>
          </a:prstGeom>
          <a:noFill/>
        </p:spPr>
        <p:txBody>
          <a:bodyPr wrap="square" rtlCol="0">
            <a:spAutoFit/>
          </a:bodyPr>
          <a:lstStyle/>
          <a:p>
            <a:r>
              <a:rPr lang="zh-CN" altLang="en-US" sz="4400" b="1" dirty="0">
                <a:solidFill>
                  <a:schemeClr val="tx1">
                    <a:lumMod val="85000"/>
                    <a:lumOff val="15000"/>
                  </a:schemeClr>
                </a:solidFill>
                <a:latin typeface="+mj-ea"/>
                <a:ea typeface="+mj-ea"/>
              </a:rPr>
              <a:t>姿态评估方法</a:t>
            </a:r>
          </a:p>
        </p:txBody>
      </p:sp>
      <p:sp useBgFill="1">
        <p:nvSpPr>
          <p:cNvPr id="16" name="文本框 15"/>
          <p:cNvSpPr txBox="1"/>
          <p:nvPr/>
        </p:nvSpPr>
        <p:spPr>
          <a:xfrm>
            <a:off x="1852411" y="3017522"/>
            <a:ext cx="3230339" cy="646331"/>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FOUR</a:t>
            </a:r>
          </a:p>
        </p:txBody>
      </p:sp>
      <p:pic>
        <p:nvPicPr>
          <p:cNvPr id="6" name="图片 5"/>
          <p:cNvPicPr>
            <a:picLocks noChangeAspect="1"/>
          </p:cNvPicPr>
          <p:nvPr/>
        </p:nvPicPr>
        <p:blipFill>
          <a:blip r:embed="rId3"/>
          <a:stretch>
            <a:fillRect/>
          </a:stretch>
        </p:blipFill>
        <p:spPr>
          <a:xfrm>
            <a:off x="11010265" y="184785"/>
            <a:ext cx="984250" cy="8477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174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16" presetClass="entr" presetSubtype="37" fill="hold" grpId="0" nodeType="withEffect">
                                  <p:stCondLst>
                                    <p:cond delay="400"/>
                                  </p:stCondLst>
                                  <p:childTnLst>
                                    <p:set>
                                      <p:cBhvr>
                                        <p:cTn id="15" dur="1" fill="hold">
                                          <p:stCondLst>
                                            <p:cond delay="0"/>
                                          </p:stCondLst>
                                        </p:cTn>
                                        <p:tgtEl>
                                          <p:spTgt spid="16"/>
                                        </p:tgtEl>
                                        <p:attrNameLst>
                                          <p:attrName>style.visibility</p:attrName>
                                        </p:attrNameLst>
                                      </p:cBhvr>
                                      <p:to>
                                        <p:strVal val="visible"/>
                                      </p:to>
                                    </p:set>
                                    <p:animEffect transition="in" filter="barn(outVertic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姿态评估方法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3932554"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基于骨架或运动学数据的方法</a:t>
            </a: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31</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AFE9C36F-3929-4200-808F-CCD1184F6492}"/>
              </a:ext>
            </a:extLst>
          </p:cNvPr>
          <p:cNvSpPr txBox="1"/>
          <p:nvPr/>
        </p:nvSpPr>
        <p:spPr>
          <a:xfrm>
            <a:off x="0" y="6075369"/>
            <a:ext cx="11530617" cy="230832"/>
          </a:xfrm>
          <a:prstGeom prst="rect">
            <a:avLst/>
          </a:prstGeom>
          <a:noFill/>
        </p:spPr>
        <p:txBody>
          <a:bodyPr wrap="square" rtlCol="0">
            <a:spAutoFit/>
          </a:bodyPr>
          <a:lstStyle/>
          <a:p>
            <a:pPr marL="228600" indent="-228600">
              <a:buFont typeface="+mj-lt"/>
              <a:buAutoNum type="arabicPeriod"/>
            </a:pPr>
            <a:r>
              <a:rPr lang="en-US" altLang="zh-CN" sz="900" dirty="0"/>
              <a:t>Williams, C., </a:t>
            </a:r>
            <a:r>
              <a:rPr lang="en-US" altLang="zh-CN" sz="900" dirty="0" err="1"/>
              <a:t>Vakanski</a:t>
            </a:r>
            <a:r>
              <a:rPr lang="en-US" altLang="zh-CN" sz="900" dirty="0"/>
              <a:t>, A., Lee, S., &amp; Paul, D. (2019). Assessment of physical rehabilitation movements through dimensionality reduction and statistical modeling. Medical engineering &amp; physics, 74, 13-22.</a:t>
            </a:r>
          </a:p>
        </p:txBody>
      </p:sp>
      <p:sp>
        <p:nvSpPr>
          <p:cNvPr id="11" name="文本框 10">
            <a:extLst>
              <a:ext uri="{FF2B5EF4-FFF2-40B4-BE49-F238E27FC236}">
                <a16:creationId xmlns:a16="http://schemas.microsoft.com/office/drawing/2014/main" id="{A7171F38-2592-4C7A-8194-90C5B670EA8E}"/>
              </a:ext>
            </a:extLst>
          </p:cNvPr>
          <p:cNvSpPr txBox="1"/>
          <p:nvPr/>
        </p:nvSpPr>
        <p:spPr>
          <a:xfrm>
            <a:off x="466382" y="1206500"/>
            <a:ext cx="7449475" cy="369332"/>
          </a:xfrm>
          <a:prstGeom prst="rect">
            <a:avLst/>
          </a:prstGeom>
          <a:noFill/>
        </p:spPr>
        <p:txBody>
          <a:bodyPr wrap="none" rtlCol="0">
            <a:spAutoFit/>
          </a:bodyPr>
          <a:lstStyle/>
          <a:p>
            <a:r>
              <a:rPr lang="en-US" altLang="zh-CN" sz="1800" dirty="0"/>
              <a:t>Williams</a:t>
            </a:r>
            <a:r>
              <a:rPr lang="zh-CN" altLang="en-US" dirty="0"/>
              <a:t>等人提出了一种在物理治疗背景下评估人体运动一致性的方法。</a:t>
            </a:r>
          </a:p>
        </p:txBody>
      </p:sp>
      <p:sp>
        <p:nvSpPr>
          <p:cNvPr id="12" name="文本框 11">
            <a:extLst>
              <a:ext uri="{FF2B5EF4-FFF2-40B4-BE49-F238E27FC236}">
                <a16:creationId xmlns:a16="http://schemas.microsoft.com/office/drawing/2014/main" id="{6B814FD7-B84A-43D3-9430-5E0BD59D08B5}"/>
              </a:ext>
            </a:extLst>
          </p:cNvPr>
          <p:cNvSpPr txBox="1"/>
          <p:nvPr/>
        </p:nvSpPr>
        <p:spPr>
          <a:xfrm>
            <a:off x="468000" y="1884680"/>
            <a:ext cx="5542479" cy="369332"/>
          </a:xfrm>
          <a:prstGeom prst="rect">
            <a:avLst/>
          </a:prstGeom>
          <a:noFill/>
        </p:spPr>
        <p:txBody>
          <a:bodyPr wrap="none" rtlCol="0">
            <a:spAutoFit/>
          </a:bodyPr>
          <a:lstStyle/>
          <a:p>
            <a:r>
              <a:rPr lang="zh-CN" altLang="en-US" dirty="0"/>
              <a:t>数据输入：关节角位移（</a:t>
            </a:r>
            <a:r>
              <a:rPr lang="en-US" altLang="zh-CN" dirty="0"/>
              <a:t>joint angular displacements</a:t>
            </a:r>
            <a:r>
              <a:rPr lang="zh-CN" altLang="en-US" dirty="0"/>
              <a:t>）</a:t>
            </a:r>
          </a:p>
        </p:txBody>
      </p:sp>
      <p:pic>
        <p:nvPicPr>
          <p:cNvPr id="3" name="图片 2">
            <a:extLst>
              <a:ext uri="{FF2B5EF4-FFF2-40B4-BE49-F238E27FC236}">
                <a16:creationId xmlns:a16="http://schemas.microsoft.com/office/drawing/2014/main" id="{9BB9A513-133A-4390-AEFD-08E057BC2E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267" y="2501762"/>
            <a:ext cx="2962716" cy="2851189"/>
          </a:xfrm>
          <a:prstGeom prst="rect">
            <a:avLst/>
          </a:prstGeom>
        </p:spPr>
      </p:pic>
      <p:pic>
        <p:nvPicPr>
          <p:cNvPr id="14" name="图片 13">
            <a:extLst>
              <a:ext uri="{FF2B5EF4-FFF2-40B4-BE49-F238E27FC236}">
                <a16:creationId xmlns:a16="http://schemas.microsoft.com/office/drawing/2014/main" id="{630C8BFE-EBB4-4B0C-9335-6ADBB4A849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8057" y="3123805"/>
            <a:ext cx="948543" cy="1225872"/>
          </a:xfrm>
          <a:prstGeom prst="rect">
            <a:avLst/>
          </a:prstGeom>
        </p:spPr>
      </p:pic>
      <p:pic>
        <p:nvPicPr>
          <p:cNvPr id="16" name="图片 15">
            <a:extLst>
              <a:ext uri="{FF2B5EF4-FFF2-40B4-BE49-F238E27FC236}">
                <a16:creationId xmlns:a16="http://schemas.microsoft.com/office/drawing/2014/main" id="{43D9A3A9-8541-4CEB-8DBC-588DCF3A714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86678" y="3123805"/>
            <a:ext cx="601072" cy="1225872"/>
          </a:xfrm>
          <a:prstGeom prst="rect">
            <a:avLst/>
          </a:prstGeom>
        </p:spPr>
      </p:pic>
      <p:sp>
        <p:nvSpPr>
          <p:cNvPr id="17" name="文本框 16">
            <a:extLst>
              <a:ext uri="{FF2B5EF4-FFF2-40B4-BE49-F238E27FC236}">
                <a16:creationId xmlns:a16="http://schemas.microsoft.com/office/drawing/2014/main" id="{44865ECD-9591-4897-8B63-01578EA4788F}"/>
              </a:ext>
            </a:extLst>
          </p:cNvPr>
          <p:cNvSpPr txBox="1"/>
          <p:nvPr/>
        </p:nvSpPr>
        <p:spPr>
          <a:xfrm>
            <a:off x="8262106" y="3123805"/>
            <a:ext cx="1338828" cy="923330"/>
          </a:xfrm>
          <a:prstGeom prst="rect">
            <a:avLst/>
          </a:prstGeom>
          <a:noFill/>
        </p:spPr>
        <p:txBody>
          <a:bodyPr wrap="none" rtlCol="0">
            <a:spAutoFit/>
          </a:bodyPr>
          <a:lstStyle/>
          <a:p>
            <a:r>
              <a:rPr lang="zh-CN" altLang="en-US" dirty="0"/>
              <a:t>主成分分析</a:t>
            </a:r>
            <a:endParaRPr lang="en-US" altLang="zh-CN" dirty="0"/>
          </a:p>
          <a:p>
            <a:endParaRPr lang="en-US" altLang="zh-CN" dirty="0"/>
          </a:p>
          <a:p>
            <a:r>
              <a:rPr lang="zh-CN" altLang="en-US" dirty="0"/>
              <a:t>最大方差法</a:t>
            </a:r>
          </a:p>
        </p:txBody>
      </p:sp>
    </p:spTree>
    <p:custDataLst>
      <p:tags r:id="rId1"/>
    </p:custDataLst>
    <p:extLst>
      <p:ext uri="{BB962C8B-B14F-4D97-AF65-F5344CB8AC3E}">
        <p14:creationId xmlns:p14="http://schemas.microsoft.com/office/powerpoint/2010/main" val="3283437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姿态评估方法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3932554"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基于手工特征提取的方法</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32</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F9E333CF-A6F0-4791-9B3A-646D36421F0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57010" y="1839384"/>
            <a:ext cx="5580379" cy="2744384"/>
          </a:xfrm>
          <a:prstGeom prst="rect">
            <a:avLst/>
          </a:prstGeom>
        </p:spPr>
      </p:pic>
      <p:sp>
        <p:nvSpPr>
          <p:cNvPr id="10" name="文本框 9">
            <a:extLst>
              <a:ext uri="{FF2B5EF4-FFF2-40B4-BE49-F238E27FC236}">
                <a16:creationId xmlns:a16="http://schemas.microsoft.com/office/drawing/2014/main" id="{AFE9C36F-3929-4200-808F-CCD1184F6492}"/>
              </a:ext>
            </a:extLst>
          </p:cNvPr>
          <p:cNvSpPr txBox="1"/>
          <p:nvPr/>
        </p:nvSpPr>
        <p:spPr>
          <a:xfrm>
            <a:off x="0" y="6075369"/>
            <a:ext cx="11530617" cy="369332"/>
          </a:xfrm>
          <a:prstGeom prst="rect">
            <a:avLst/>
          </a:prstGeom>
          <a:noFill/>
        </p:spPr>
        <p:txBody>
          <a:bodyPr wrap="square" rtlCol="0">
            <a:spAutoFit/>
          </a:bodyPr>
          <a:lstStyle/>
          <a:p>
            <a:pPr marL="228600" indent="-228600">
              <a:buFont typeface="+mj-lt"/>
              <a:buAutoNum type="arabicPeriod"/>
            </a:pPr>
            <a:r>
              <a:rPr lang="en-US" altLang="zh-CN" sz="900" dirty="0" err="1"/>
              <a:t>Çeliktutan</a:t>
            </a:r>
            <a:r>
              <a:rPr lang="en-US" altLang="zh-CN" sz="900" dirty="0"/>
              <a:t>, O., </a:t>
            </a:r>
            <a:r>
              <a:rPr lang="en-US" altLang="zh-CN" sz="900" dirty="0" err="1"/>
              <a:t>Akgul</a:t>
            </a:r>
            <a:r>
              <a:rPr lang="en-US" altLang="zh-CN" sz="900" dirty="0"/>
              <a:t>, C. B., Wolf, C., &amp; </a:t>
            </a:r>
            <a:r>
              <a:rPr lang="en-US" altLang="zh-CN" sz="900" dirty="0" err="1"/>
              <a:t>Sankur</a:t>
            </a:r>
            <a:r>
              <a:rPr lang="en-US" altLang="zh-CN" sz="900" dirty="0"/>
              <a:t>, B. (2013, October). Graph-based analysis of physical exercise actions. In Proceedings of the 1st ACM international workshop on Multimedia indexing and information retrieval for healthcare (pp. 23-32).</a:t>
            </a:r>
          </a:p>
        </p:txBody>
      </p:sp>
      <p:sp>
        <p:nvSpPr>
          <p:cNvPr id="11" name="文本框 10">
            <a:extLst>
              <a:ext uri="{FF2B5EF4-FFF2-40B4-BE49-F238E27FC236}">
                <a16:creationId xmlns:a16="http://schemas.microsoft.com/office/drawing/2014/main" id="{A7171F38-2592-4C7A-8194-90C5B670EA8E}"/>
              </a:ext>
            </a:extLst>
          </p:cNvPr>
          <p:cNvSpPr txBox="1"/>
          <p:nvPr/>
        </p:nvSpPr>
        <p:spPr>
          <a:xfrm>
            <a:off x="466382" y="1206500"/>
            <a:ext cx="7883184" cy="369332"/>
          </a:xfrm>
          <a:prstGeom prst="rect">
            <a:avLst/>
          </a:prstGeom>
          <a:noFill/>
        </p:spPr>
        <p:txBody>
          <a:bodyPr wrap="none" rtlCol="0">
            <a:spAutoFit/>
          </a:bodyPr>
          <a:lstStyle/>
          <a:p>
            <a:r>
              <a:rPr lang="en-US" altLang="zh-CN" dirty="0" err="1"/>
              <a:t>Celiktutan</a:t>
            </a:r>
            <a:r>
              <a:rPr lang="zh-CN" altLang="en-US" dirty="0"/>
              <a:t>等人提出了一种基于图（</a:t>
            </a:r>
            <a:r>
              <a:rPr lang="en-US" altLang="zh-CN" dirty="0"/>
              <a:t>Graph-based</a:t>
            </a:r>
            <a:r>
              <a:rPr lang="zh-CN" altLang="en-US" dirty="0"/>
              <a:t>）的健身动作识别和评估方法</a:t>
            </a:r>
          </a:p>
        </p:txBody>
      </p:sp>
      <p:sp>
        <p:nvSpPr>
          <p:cNvPr id="12" name="文本框 11">
            <a:extLst>
              <a:ext uri="{FF2B5EF4-FFF2-40B4-BE49-F238E27FC236}">
                <a16:creationId xmlns:a16="http://schemas.microsoft.com/office/drawing/2014/main" id="{6B814FD7-B84A-43D3-9430-5E0BD59D08B5}"/>
              </a:ext>
            </a:extLst>
          </p:cNvPr>
          <p:cNvSpPr txBox="1"/>
          <p:nvPr/>
        </p:nvSpPr>
        <p:spPr>
          <a:xfrm>
            <a:off x="468000" y="1884680"/>
            <a:ext cx="2781531" cy="923330"/>
          </a:xfrm>
          <a:prstGeom prst="rect">
            <a:avLst/>
          </a:prstGeom>
          <a:noFill/>
        </p:spPr>
        <p:txBody>
          <a:bodyPr wrap="none" rtlCol="0">
            <a:spAutoFit/>
          </a:bodyPr>
          <a:lstStyle/>
          <a:p>
            <a:r>
              <a:rPr lang="zh-CN" altLang="en-US" dirty="0"/>
              <a:t>特征提取：</a:t>
            </a:r>
            <a:endParaRPr lang="en-US" altLang="zh-CN" dirty="0"/>
          </a:p>
          <a:p>
            <a:pPr marL="742950" lvl="1" indent="-285750">
              <a:buFont typeface="Arial" panose="020B0604020202020204" pitchFamily="34" charset="0"/>
              <a:buChar char="•"/>
            </a:pPr>
            <a:r>
              <a:rPr lang="zh-CN" altLang="en-US" dirty="0"/>
              <a:t>躯干关节角</a:t>
            </a:r>
            <a:endParaRPr lang="en-US" altLang="zh-CN" dirty="0"/>
          </a:p>
          <a:p>
            <a:pPr marL="742950" lvl="1" indent="-285750">
              <a:buFont typeface="Arial" panose="020B0604020202020204" pitchFamily="34" charset="0"/>
              <a:buChar char="•"/>
            </a:pPr>
            <a:r>
              <a:rPr lang="zh-CN" altLang="en-US" dirty="0"/>
              <a:t>关节间的欧氏距离</a:t>
            </a:r>
          </a:p>
        </p:txBody>
      </p:sp>
      <p:sp>
        <p:nvSpPr>
          <p:cNvPr id="13" name="文本框 12">
            <a:extLst>
              <a:ext uri="{FF2B5EF4-FFF2-40B4-BE49-F238E27FC236}">
                <a16:creationId xmlns:a16="http://schemas.microsoft.com/office/drawing/2014/main" id="{F9856815-E0B7-4A4B-A60B-1CCD78079EF4}"/>
              </a:ext>
            </a:extLst>
          </p:cNvPr>
          <p:cNvSpPr txBox="1"/>
          <p:nvPr/>
        </p:nvSpPr>
        <p:spPr>
          <a:xfrm>
            <a:off x="468001" y="3546442"/>
            <a:ext cx="5580380" cy="646331"/>
          </a:xfrm>
          <a:prstGeom prst="rect">
            <a:avLst/>
          </a:prstGeom>
          <a:noFill/>
        </p:spPr>
        <p:txBody>
          <a:bodyPr wrap="square" rtlCol="0">
            <a:spAutoFit/>
          </a:bodyPr>
          <a:lstStyle/>
          <a:p>
            <a:r>
              <a:rPr lang="zh-CN" altLang="en-US" dirty="0"/>
              <a:t>质量分数预测：模型（图挖掘，</a:t>
            </a:r>
            <a:r>
              <a:rPr lang="en-US" altLang="zh-CN" dirty="0"/>
              <a:t>graph mining</a:t>
            </a:r>
            <a:r>
              <a:rPr lang="zh-CN" altLang="en-US" dirty="0"/>
              <a:t>）预测结果与标准动作序列相似度</a:t>
            </a:r>
          </a:p>
        </p:txBody>
      </p:sp>
    </p:spTree>
    <p:custDataLst>
      <p:tags r:id="rId1"/>
    </p:custDataLst>
    <p:extLst>
      <p:ext uri="{BB962C8B-B14F-4D97-AF65-F5344CB8AC3E}">
        <p14:creationId xmlns:p14="http://schemas.microsoft.com/office/powerpoint/2010/main" val="589300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姿态评估方法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3932554"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基于深度特征学习的方法</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33</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16" name="组合 15">
            <a:extLst>
              <a:ext uri="{FF2B5EF4-FFF2-40B4-BE49-F238E27FC236}">
                <a16:creationId xmlns:a16="http://schemas.microsoft.com/office/drawing/2014/main" id="{CAACA31B-C390-4583-B0CF-6C2A828E72A5}"/>
              </a:ext>
            </a:extLst>
          </p:cNvPr>
          <p:cNvGrpSpPr/>
          <p:nvPr/>
        </p:nvGrpSpPr>
        <p:grpSpPr>
          <a:xfrm>
            <a:off x="882483" y="1877585"/>
            <a:ext cx="9259544" cy="3391756"/>
            <a:chOff x="1386572" y="1877585"/>
            <a:chExt cx="9259544" cy="3391756"/>
          </a:xfrm>
        </p:grpSpPr>
        <p:pic>
          <p:nvPicPr>
            <p:cNvPr id="10" name="图片 9">
              <a:extLst>
                <a:ext uri="{FF2B5EF4-FFF2-40B4-BE49-F238E27FC236}">
                  <a16:creationId xmlns:a16="http://schemas.microsoft.com/office/drawing/2014/main" id="{292F573F-7D72-4D77-8CE9-A15F9730964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86572" y="2580713"/>
              <a:ext cx="2094628" cy="2109399"/>
            </a:xfrm>
            <a:prstGeom prst="rect">
              <a:avLst/>
            </a:prstGeom>
          </p:spPr>
        </p:pic>
        <p:sp>
          <p:nvSpPr>
            <p:cNvPr id="11" name="箭头: 右 10">
              <a:extLst>
                <a:ext uri="{FF2B5EF4-FFF2-40B4-BE49-F238E27FC236}">
                  <a16:creationId xmlns:a16="http://schemas.microsoft.com/office/drawing/2014/main" id="{52A30904-963F-4337-8003-C029671A69CE}"/>
                </a:ext>
              </a:extLst>
            </p:cNvPr>
            <p:cNvSpPr/>
            <p:nvPr/>
          </p:nvSpPr>
          <p:spPr>
            <a:xfrm>
              <a:off x="3878834" y="3447546"/>
              <a:ext cx="644769" cy="25183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A6283B2-C235-4546-A60F-3F4588637135}"/>
                </a:ext>
              </a:extLst>
            </p:cNvPr>
            <p:cNvSpPr/>
            <p:nvPr/>
          </p:nvSpPr>
          <p:spPr>
            <a:xfrm>
              <a:off x="4866605" y="1877585"/>
              <a:ext cx="3616362" cy="33917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B90DAEC5-E513-4115-BEAC-9C87F9D3909F}"/>
                </a:ext>
              </a:extLst>
            </p:cNvPr>
            <p:cNvSpPr/>
            <p:nvPr/>
          </p:nvSpPr>
          <p:spPr>
            <a:xfrm>
              <a:off x="8943203" y="3447546"/>
              <a:ext cx="644769" cy="25183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6947D09-8946-4AFA-86BD-518756E37810}"/>
                </a:ext>
              </a:extLst>
            </p:cNvPr>
            <p:cNvSpPr txBox="1"/>
            <p:nvPr/>
          </p:nvSpPr>
          <p:spPr>
            <a:xfrm>
              <a:off x="9999785" y="3388796"/>
              <a:ext cx="646331" cy="369332"/>
            </a:xfrm>
            <a:prstGeom prst="rect">
              <a:avLst/>
            </a:prstGeom>
            <a:noFill/>
          </p:spPr>
          <p:txBody>
            <a:bodyPr wrap="none" rtlCol="0">
              <a:spAutoFit/>
            </a:bodyPr>
            <a:lstStyle/>
            <a:p>
              <a:r>
                <a:rPr lang="zh-CN" altLang="en-US" dirty="0"/>
                <a:t>深蹲</a:t>
              </a:r>
            </a:p>
          </p:txBody>
        </p:sp>
        <p:sp>
          <p:nvSpPr>
            <p:cNvPr id="15" name="文本框 14">
              <a:extLst>
                <a:ext uri="{FF2B5EF4-FFF2-40B4-BE49-F238E27FC236}">
                  <a16:creationId xmlns:a16="http://schemas.microsoft.com/office/drawing/2014/main" id="{D1AC3BC6-848E-4E4B-A8D2-C4FF7B61379D}"/>
                </a:ext>
              </a:extLst>
            </p:cNvPr>
            <p:cNvSpPr txBox="1"/>
            <p:nvPr/>
          </p:nvSpPr>
          <p:spPr>
            <a:xfrm>
              <a:off x="6160864" y="3250297"/>
              <a:ext cx="1027845" cy="646331"/>
            </a:xfrm>
            <a:prstGeom prst="rect">
              <a:avLst/>
            </a:prstGeom>
            <a:noFill/>
          </p:spPr>
          <p:txBody>
            <a:bodyPr wrap="none" rtlCol="0">
              <a:spAutoFit/>
            </a:bodyPr>
            <a:lstStyle/>
            <a:p>
              <a:r>
                <a:rPr lang="en-US" altLang="zh-CN" sz="3600" dirty="0">
                  <a:solidFill>
                    <a:schemeClr val="bg1"/>
                  </a:solidFill>
                </a:rPr>
                <a:t>CNN</a:t>
              </a:r>
              <a:endParaRPr lang="zh-CN" altLang="en-US" sz="3600" dirty="0">
                <a:solidFill>
                  <a:schemeClr val="bg1"/>
                </a:solidFill>
              </a:endParaRPr>
            </a:p>
          </p:txBody>
        </p:sp>
      </p:grpSp>
      <p:grpSp>
        <p:nvGrpSpPr>
          <p:cNvPr id="17" name="组合 16">
            <a:extLst>
              <a:ext uri="{FF2B5EF4-FFF2-40B4-BE49-F238E27FC236}">
                <a16:creationId xmlns:a16="http://schemas.microsoft.com/office/drawing/2014/main" id="{B5121323-7D65-43BD-9174-B492AB608038}"/>
              </a:ext>
            </a:extLst>
          </p:cNvPr>
          <p:cNvGrpSpPr/>
          <p:nvPr/>
        </p:nvGrpSpPr>
        <p:grpSpPr>
          <a:xfrm>
            <a:off x="854710" y="686435"/>
            <a:ext cx="6602730" cy="646430"/>
            <a:chOff x="1346" y="1591"/>
            <a:chExt cx="10398" cy="1018"/>
          </a:xfrm>
        </p:grpSpPr>
        <p:sp>
          <p:nvSpPr>
            <p:cNvPr id="18" name="文本框 17">
              <a:extLst>
                <a:ext uri="{FF2B5EF4-FFF2-40B4-BE49-F238E27FC236}">
                  <a16:creationId xmlns:a16="http://schemas.microsoft.com/office/drawing/2014/main" id="{E787EC46-7C74-48FE-BA52-F9532C290B35}"/>
                </a:ext>
              </a:extLst>
            </p:cNvPr>
            <p:cNvSpPr txBox="1"/>
            <p:nvPr>
              <p:custDataLst>
                <p:tags r:id="rId3"/>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dirty="0">
                  <a:solidFill>
                    <a:srgbClr val="3B3E4D"/>
                  </a:solidFill>
                  <a:latin typeface="微软雅黑" panose="020B0503020204020204" charset="-122"/>
                </a:rPr>
                <a:t>卷积神经网络（</a:t>
              </a:r>
              <a:r>
                <a:rPr lang="en-US" altLang="zh-CN" sz="2800" b="1" spc="300" dirty="0">
                  <a:solidFill>
                    <a:srgbClr val="3B3E4D"/>
                  </a:solidFill>
                  <a:latin typeface="微软雅黑" panose="020B0503020204020204" charset="-122"/>
                </a:rPr>
                <a:t>CNN</a:t>
              </a:r>
              <a:r>
                <a:rPr lang="zh-CN" altLang="en-US" sz="2800" b="1" spc="300" dirty="0">
                  <a:solidFill>
                    <a:srgbClr val="3B3E4D"/>
                  </a:solidFill>
                  <a:latin typeface="微软雅黑" panose="020B0503020204020204" charset="-122"/>
                </a:rPr>
                <a:t>）</a:t>
              </a:r>
            </a:p>
          </p:txBody>
        </p:sp>
        <p:pic>
          <p:nvPicPr>
            <p:cNvPr id="19" name="图片 65" descr="32303036343130323b32303130303535313bc2d6c0aab7bdbfe9">
              <a:extLst>
                <a:ext uri="{FF2B5EF4-FFF2-40B4-BE49-F238E27FC236}">
                  <a16:creationId xmlns:a16="http://schemas.microsoft.com/office/drawing/2014/main" id="{166147E5-A103-4BE3-BA32-A0F706DE7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6" y="1715"/>
              <a:ext cx="840" cy="840"/>
            </a:xfrm>
            <a:prstGeom prst="rect">
              <a:avLst/>
            </a:prstGeom>
          </p:spPr>
        </p:pic>
      </p:grpSp>
    </p:spTree>
    <p:custDataLst>
      <p:tags r:id="rId1"/>
    </p:custDataLst>
    <p:extLst>
      <p:ext uri="{BB962C8B-B14F-4D97-AF65-F5344CB8AC3E}">
        <p14:creationId xmlns:p14="http://schemas.microsoft.com/office/powerpoint/2010/main" val="3690312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姿态评估方法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3932554"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基于深度特征学习的方法</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34</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5" name="组合 4">
            <a:extLst>
              <a:ext uri="{FF2B5EF4-FFF2-40B4-BE49-F238E27FC236}">
                <a16:creationId xmlns:a16="http://schemas.microsoft.com/office/drawing/2014/main" id="{5D54A002-40E0-4537-A696-5B9076A6D464}"/>
              </a:ext>
            </a:extLst>
          </p:cNvPr>
          <p:cNvGrpSpPr/>
          <p:nvPr/>
        </p:nvGrpSpPr>
        <p:grpSpPr>
          <a:xfrm>
            <a:off x="882000" y="1877585"/>
            <a:ext cx="8201400" cy="3391875"/>
            <a:chOff x="1386572" y="1877585"/>
            <a:chExt cx="8201400" cy="3391875"/>
          </a:xfrm>
        </p:grpSpPr>
        <p:pic>
          <p:nvPicPr>
            <p:cNvPr id="10" name="图片 9">
              <a:extLst>
                <a:ext uri="{FF2B5EF4-FFF2-40B4-BE49-F238E27FC236}">
                  <a16:creationId xmlns:a16="http://schemas.microsoft.com/office/drawing/2014/main" id="{292F573F-7D72-4D77-8CE9-A15F97309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86572" y="2580713"/>
              <a:ext cx="2094628" cy="2109399"/>
            </a:xfrm>
            <a:prstGeom prst="rect">
              <a:avLst/>
            </a:prstGeom>
          </p:spPr>
        </p:pic>
        <p:sp>
          <p:nvSpPr>
            <p:cNvPr id="11" name="箭头: 右 10">
              <a:extLst>
                <a:ext uri="{FF2B5EF4-FFF2-40B4-BE49-F238E27FC236}">
                  <a16:creationId xmlns:a16="http://schemas.microsoft.com/office/drawing/2014/main" id="{52A30904-963F-4337-8003-C029671A69CE}"/>
                </a:ext>
              </a:extLst>
            </p:cNvPr>
            <p:cNvSpPr/>
            <p:nvPr/>
          </p:nvSpPr>
          <p:spPr>
            <a:xfrm>
              <a:off x="3878834" y="3447546"/>
              <a:ext cx="644769" cy="25183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A6283B2-C235-4546-A60F-3F4588637135}"/>
                </a:ext>
              </a:extLst>
            </p:cNvPr>
            <p:cNvSpPr/>
            <p:nvPr/>
          </p:nvSpPr>
          <p:spPr>
            <a:xfrm>
              <a:off x="4866605" y="1877585"/>
              <a:ext cx="3616362" cy="33917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B90DAEC5-E513-4115-BEAC-9C87F9D3909F}"/>
                </a:ext>
              </a:extLst>
            </p:cNvPr>
            <p:cNvSpPr/>
            <p:nvPr/>
          </p:nvSpPr>
          <p:spPr>
            <a:xfrm>
              <a:off x="8943203" y="3447546"/>
              <a:ext cx="644769" cy="25183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CBA02CB1-DBD6-4230-BF23-9856DBC536F7}"/>
                </a:ext>
              </a:extLst>
            </p:cNvPr>
            <p:cNvSpPr/>
            <p:nvPr/>
          </p:nvSpPr>
          <p:spPr>
            <a:xfrm>
              <a:off x="5310554" y="2356338"/>
              <a:ext cx="1019908" cy="254390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F25F845-7AD9-4ED2-9D5F-B43BC6DF9F41}"/>
                </a:ext>
              </a:extLst>
            </p:cNvPr>
            <p:cNvSpPr/>
            <p:nvPr/>
          </p:nvSpPr>
          <p:spPr>
            <a:xfrm>
              <a:off x="7079211" y="2356338"/>
              <a:ext cx="1019908" cy="254390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1AC3BC6-848E-4E4B-A8D2-C4FF7B61379D}"/>
                </a:ext>
              </a:extLst>
            </p:cNvPr>
            <p:cNvSpPr txBox="1"/>
            <p:nvPr/>
          </p:nvSpPr>
          <p:spPr>
            <a:xfrm>
              <a:off x="5420948" y="3311853"/>
              <a:ext cx="840295" cy="523220"/>
            </a:xfrm>
            <a:prstGeom prst="rect">
              <a:avLst/>
            </a:prstGeom>
            <a:noFill/>
          </p:spPr>
          <p:txBody>
            <a:bodyPr wrap="none" rtlCol="0">
              <a:spAutoFit/>
            </a:bodyPr>
            <a:lstStyle/>
            <a:p>
              <a:r>
                <a:rPr lang="en-US" altLang="zh-CN" sz="2800" dirty="0">
                  <a:solidFill>
                    <a:schemeClr val="bg1"/>
                  </a:solidFill>
                </a:rPr>
                <a:t>CNN</a:t>
              </a:r>
              <a:endParaRPr lang="zh-CN" altLang="en-US" sz="2800" dirty="0">
                <a:solidFill>
                  <a:schemeClr val="bg1"/>
                </a:solidFill>
              </a:endParaRPr>
            </a:p>
          </p:txBody>
        </p:sp>
        <p:sp>
          <p:nvSpPr>
            <p:cNvPr id="17" name="文本框 16">
              <a:extLst>
                <a:ext uri="{FF2B5EF4-FFF2-40B4-BE49-F238E27FC236}">
                  <a16:creationId xmlns:a16="http://schemas.microsoft.com/office/drawing/2014/main" id="{EAD4BBA7-64A1-4B96-AC1A-565CDA256EEC}"/>
                </a:ext>
              </a:extLst>
            </p:cNvPr>
            <p:cNvSpPr txBox="1"/>
            <p:nvPr/>
          </p:nvSpPr>
          <p:spPr>
            <a:xfrm>
              <a:off x="7172614" y="3311853"/>
              <a:ext cx="840295" cy="523220"/>
            </a:xfrm>
            <a:prstGeom prst="rect">
              <a:avLst/>
            </a:prstGeom>
            <a:noFill/>
          </p:spPr>
          <p:txBody>
            <a:bodyPr wrap="none" rtlCol="0">
              <a:spAutoFit/>
            </a:bodyPr>
            <a:lstStyle/>
            <a:p>
              <a:r>
                <a:rPr lang="en-US" altLang="zh-CN" sz="2800" dirty="0">
                  <a:solidFill>
                    <a:schemeClr val="bg1"/>
                  </a:solidFill>
                </a:rPr>
                <a:t>CNN</a:t>
              </a:r>
              <a:endParaRPr lang="zh-CN" altLang="en-US" sz="2800" dirty="0">
                <a:solidFill>
                  <a:schemeClr val="bg1"/>
                </a:solidFill>
              </a:endParaRPr>
            </a:p>
          </p:txBody>
        </p:sp>
        <p:sp>
          <p:nvSpPr>
            <p:cNvPr id="18" name="文本框 17">
              <a:extLst>
                <a:ext uri="{FF2B5EF4-FFF2-40B4-BE49-F238E27FC236}">
                  <a16:creationId xmlns:a16="http://schemas.microsoft.com/office/drawing/2014/main" id="{9A5832C6-4581-4177-8FA3-370037735FF7}"/>
                </a:ext>
              </a:extLst>
            </p:cNvPr>
            <p:cNvSpPr txBox="1"/>
            <p:nvPr/>
          </p:nvSpPr>
          <p:spPr>
            <a:xfrm>
              <a:off x="5310554" y="1987006"/>
              <a:ext cx="877163" cy="369332"/>
            </a:xfrm>
            <a:prstGeom prst="rect">
              <a:avLst/>
            </a:prstGeom>
            <a:noFill/>
          </p:spPr>
          <p:txBody>
            <a:bodyPr wrap="none" rtlCol="0">
              <a:spAutoFit/>
            </a:bodyPr>
            <a:lstStyle/>
            <a:p>
              <a:r>
                <a:rPr lang="zh-CN" altLang="en-US" dirty="0"/>
                <a:t>卷积层</a:t>
              </a:r>
            </a:p>
          </p:txBody>
        </p:sp>
        <p:sp>
          <p:nvSpPr>
            <p:cNvPr id="19" name="文本框 18">
              <a:extLst>
                <a:ext uri="{FF2B5EF4-FFF2-40B4-BE49-F238E27FC236}">
                  <a16:creationId xmlns:a16="http://schemas.microsoft.com/office/drawing/2014/main" id="{50E725D9-301C-4D23-9C7B-4BEB620DE7E3}"/>
                </a:ext>
              </a:extLst>
            </p:cNvPr>
            <p:cNvSpPr txBox="1"/>
            <p:nvPr/>
          </p:nvSpPr>
          <p:spPr>
            <a:xfrm>
              <a:off x="7006889" y="1987006"/>
              <a:ext cx="1107996" cy="369332"/>
            </a:xfrm>
            <a:prstGeom prst="rect">
              <a:avLst/>
            </a:prstGeom>
            <a:noFill/>
          </p:spPr>
          <p:txBody>
            <a:bodyPr wrap="none" rtlCol="0">
              <a:spAutoFit/>
            </a:bodyPr>
            <a:lstStyle/>
            <a:p>
              <a:r>
                <a:rPr lang="zh-CN" altLang="en-US" dirty="0"/>
                <a:t>全连接层</a:t>
              </a:r>
            </a:p>
          </p:txBody>
        </p:sp>
        <p:sp>
          <p:nvSpPr>
            <p:cNvPr id="20" name="文本框 19">
              <a:extLst>
                <a:ext uri="{FF2B5EF4-FFF2-40B4-BE49-F238E27FC236}">
                  <a16:creationId xmlns:a16="http://schemas.microsoft.com/office/drawing/2014/main" id="{50DD8ED4-B9D7-40FD-B735-9A4512ED70BF}"/>
                </a:ext>
              </a:extLst>
            </p:cNvPr>
            <p:cNvSpPr txBox="1"/>
            <p:nvPr/>
          </p:nvSpPr>
          <p:spPr>
            <a:xfrm>
              <a:off x="5312538" y="4900128"/>
              <a:ext cx="1107996" cy="369332"/>
            </a:xfrm>
            <a:prstGeom prst="rect">
              <a:avLst/>
            </a:prstGeom>
            <a:noFill/>
          </p:spPr>
          <p:txBody>
            <a:bodyPr wrap="none" rtlCol="0">
              <a:spAutoFit/>
            </a:bodyPr>
            <a:lstStyle/>
            <a:p>
              <a:r>
                <a:rPr lang="zh-CN" altLang="en-US" dirty="0"/>
                <a:t>特征提取</a:t>
              </a:r>
            </a:p>
          </p:txBody>
        </p:sp>
        <p:sp>
          <p:nvSpPr>
            <p:cNvPr id="21" name="文本框 20">
              <a:extLst>
                <a:ext uri="{FF2B5EF4-FFF2-40B4-BE49-F238E27FC236}">
                  <a16:creationId xmlns:a16="http://schemas.microsoft.com/office/drawing/2014/main" id="{86B0FC47-1CEA-4854-A5A5-0A069E3A16DB}"/>
                </a:ext>
              </a:extLst>
            </p:cNvPr>
            <p:cNvSpPr txBox="1"/>
            <p:nvPr/>
          </p:nvSpPr>
          <p:spPr>
            <a:xfrm>
              <a:off x="7237721" y="4878834"/>
              <a:ext cx="646331" cy="369332"/>
            </a:xfrm>
            <a:prstGeom prst="rect">
              <a:avLst/>
            </a:prstGeom>
            <a:noFill/>
          </p:spPr>
          <p:txBody>
            <a:bodyPr wrap="square" rtlCol="0">
              <a:spAutoFit/>
            </a:bodyPr>
            <a:lstStyle/>
            <a:p>
              <a:r>
                <a:rPr lang="zh-CN" altLang="en-US" dirty="0"/>
                <a:t>分类</a:t>
              </a:r>
            </a:p>
          </p:txBody>
        </p:sp>
      </p:grpSp>
      <p:graphicFrame>
        <p:nvGraphicFramePr>
          <p:cNvPr id="3" name="表格 4">
            <a:extLst>
              <a:ext uri="{FF2B5EF4-FFF2-40B4-BE49-F238E27FC236}">
                <a16:creationId xmlns:a16="http://schemas.microsoft.com/office/drawing/2014/main" id="{75F44BCA-7DAB-4BB8-85AD-11C94864C354}"/>
              </a:ext>
            </a:extLst>
          </p:cNvPr>
          <p:cNvGraphicFramePr>
            <a:graphicFrameLocks noGrp="1"/>
          </p:cNvGraphicFramePr>
          <p:nvPr>
            <p:extLst>
              <p:ext uri="{D42A27DB-BD31-4B8C-83A1-F6EECF244321}">
                <p14:modId xmlns:p14="http://schemas.microsoft.com/office/powerpoint/2010/main" val="1853618272"/>
              </p:ext>
            </p:extLst>
          </p:nvPr>
        </p:nvGraphicFramePr>
        <p:xfrm>
          <a:off x="9198878" y="2275522"/>
          <a:ext cx="2704148" cy="2595880"/>
        </p:xfrm>
        <a:graphic>
          <a:graphicData uri="http://schemas.openxmlformats.org/drawingml/2006/table">
            <a:tbl>
              <a:tblPr firstRow="1" bandRow="1">
                <a:tableStyleId>{5940675A-B579-460E-94D1-54222C63F5DA}</a:tableStyleId>
              </a:tblPr>
              <a:tblGrid>
                <a:gridCol w="2064068">
                  <a:extLst>
                    <a:ext uri="{9D8B030D-6E8A-4147-A177-3AD203B41FA5}">
                      <a16:colId xmlns:a16="http://schemas.microsoft.com/office/drawing/2014/main" val="2493922585"/>
                    </a:ext>
                  </a:extLst>
                </a:gridCol>
                <a:gridCol w="640080">
                  <a:extLst>
                    <a:ext uri="{9D8B030D-6E8A-4147-A177-3AD203B41FA5}">
                      <a16:colId xmlns:a16="http://schemas.microsoft.com/office/drawing/2014/main" val="666253540"/>
                    </a:ext>
                  </a:extLst>
                </a:gridCol>
              </a:tblGrid>
              <a:tr h="370840">
                <a:tc>
                  <a:txBody>
                    <a:bodyPr/>
                    <a:lstStyle/>
                    <a:p>
                      <a:r>
                        <a:rPr lang="zh-CN" altLang="en-US" b="1" dirty="0"/>
                        <a:t>深蹲</a:t>
                      </a:r>
                    </a:p>
                  </a:txBody>
                  <a:tcPr/>
                </a:tc>
                <a:tc>
                  <a:txBody>
                    <a:bodyPr/>
                    <a:lstStyle/>
                    <a:p>
                      <a:r>
                        <a:rPr lang="en-US" altLang="zh-CN" b="1" dirty="0"/>
                        <a:t>0.98</a:t>
                      </a:r>
                      <a:endParaRPr lang="zh-CN" altLang="en-US" b="1" dirty="0"/>
                    </a:p>
                  </a:txBody>
                  <a:tcPr/>
                </a:tc>
                <a:extLst>
                  <a:ext uri="{0D108BD9-81ED-4DB2-BD59-A6C34878D82A}">
                    <a16:rowId xmlns:a16="http://schemas.microsoft.com/office/drawing/2014/main" val="235573506"/>
                  </a:ext>
                </a:extLst>
              </a:tr>
              <a:tr h="370840">
                <a:tc>
                  <a:txBody>
                    <a:bodyPr/>
                    <a:lstStyle/>
                    <a:p>
                      <a:r>
                        <a:rPr lang="zh-CN" altLang="en-US" dirty="0"/>
                        <a:t>跨栏架步</a:t>
                      </a:r>
                    </a:p>
                  </a:txBody>
                  <a:tcPr/>
                </a:tc>
                <a:tc>
                  <a:txBody>
                    <a:bodyPr/>
                    <a:lstStyle/>
                    <a:p>
                      <a:r>
                        <a:rPr lang="en-US" altLang="zh-CN" dirty="0"/>
                        <a:t>0.02</a:t>
                      </a:r>
                      <a:endParaRPr lang="zh-CN" altLang="en-US" dirty="0"/>
                    </a:p>
                  </a:txBody>
                  <a:tcPr/>
                </a:tc>
                <a:extLst>
                  <a:ext uri="{0D108BD9-81ED-4DB2-BD59-A6C34878D82A}">
                    <a16:rowId xmlns:a16="http://schemas.microsoft.com/office/drawing/2014/main" val="2893879707"/>
                  </a:ext>
                </a:extLst>
              </a:tr>
              <a:tr h="370840">
                <a:tc>
                  <a:txBody>
                    <a:bodyPr/>
                    <a:lstStyle/>
                    <a:p>
                      <a:r>
                        <a:rPr lang="zh-CN" altLang="en-US" dirty="0"/>
                        <a:t>前后分腿蹲</a:t>
                      </a:r>
                    </a:p>
                  </a:txBody>
                  <a:tcPr/>
                </a:tc>
                <a:tc>
                  <a:txBody>
                    <a:bodyPr/>
                    <a:lstStyle/>
                    <a:p>
                      <a:r>
                        <a:rPr lang="en-US" altLang="zh-CN" dirty="0"/>
                        <a:t>0.20</a:t>
                      </a:r>
                      <a:endParaRPr lang="zh-CN" altLang="en-US" dirty="0"/>
                    </a:p>
                  </a:txBody>
                  <a:tcPr/>
                </a:tc>
                <a:extLst>
                  <a:ext uri="{0D108BD9-81ED-4DB2-BD59-A6C34878D82A}">
                    <a16:rowId xmlns:a16="http://schemas.microsoft.com/office/drawing/2014/main" val="4131703346"/>
                  </a:ext>
                </a:extLst>
              </a:tr>
              <a:tr h="370840">
                <a:tc>
                  <a:txBody>
                    <a:bodyPr/>
                    <a:lstStyle/>
                    <a:p>
                      <a:r>
                        <a:rPr lang="zh-CN" altLang="en-US" dirty="0"/>
                        <a:t>肩关节灵活性</a:t>
                      </a:r>
                    </a:p>
                  </a:txBody>
                  <a:tcPr/>
                </a:tc>
                <a:tc>
                  <a:txBody>
                    <a:bodyPr/>
                    <a:lstStyle/>
                    <a:p>
                      <a:r>
                        <a:rPr lang="en-US" altLang="zh-CN" dirty="0"/>
                        <a:t>0</a:t>
                      </a:r>
                      <a:endParaRPr lang="zh-CN" altLang="en-US" dirty="0"/>
                    </a:p>
                  </a:txBody>
                  <a:tcPr/>
                </a:tc>
                <a:extLst>
                  <a:ext uri="{0D108BD9-81ED-4DB2-BD59-A6C34878D82A}">
                    <a16:rowId xmlns:a16="http://schemas.microsoft.com/office/drawing/2014/main" val="2739011451"/>
                  </a:ext>
                </a:extLst>
              </a:tr>
              <a:tr h="370840">
                <a:tc>
                  <a:txBody>
                    <a:bodyPr/>
                    <a:lstStyle/>
                    <a:p>
                      <a:r>
                        <a:rPr lang="zh-CN" altLang="en-US" dirty="0"/>
                        <a:t>主动直腿上抬</a:t>
                      </a:r>
                    </a:p>
                  </a:txBody>
                  <a:tcPr/>
                </a:tc>
                <a:tc>
                  <a:txBody>
                    <a:bodyPr/>
                    <a:lstStyle/>
                    <a:p>
                      <a:r>
                        <a:rPr lang="en-US" altLang="zh-CN" dirty="0"/>
                        <a:t>0</a:t>
                      </a:r>
                      <a:endParaRPr lang="zh-CN" altLang="en-US" dirty="0"/>
                    </a:p>
                  </a:txBody>
                  <a:tcPr/>
                </a:tc>
                <a:extLst>
                  <a:ext uri="{0D108BD9-81ED-4DB2-BD59-A6C34878D82A}">
                    <a16:rowId xmlns:a16="http://schemas.microsoft.com/office/drawing/2014/main" val="1667883553"/>
                  </a:ext>
                </a:extLst>
              </a:tr>
              <a:tr h="370840">
                <a:tc>
                  <a:txBody>
                    <a:bodyPr/>
                    <a:lstStyle/>
                    <a:p>
                      <a:r>
                        <a:rPr lang="zh-CN" altLang="en-US" dirty="0"/>
                        <a:t>躯干稳定性俯卧撑</a:t>
                      </a:r>
                    </a:p>
                  </a:txBody>
                  <a:tcPr/>
                </a:tc>
                <a:tc>
                  <a:txBody>
                    <a:bodyPr/>
                    <a:lstStyle/>
                    <a:p>
                      <a:r>
                        <a:rPr lang="en-US" altLang="zh-CN" dirty="0"/>
                        <a:t>0</a:t>
                      </a:r>
                      <a:endParaRPr lang="zh-CN" altLang="en-US" dirty="0"/>
                    </a:p>
                  </a:txBody>
                  <a:tcPr/>
                </a:tc>
                <a:extLst>
                  <a:ext uri="{0D108BD9-81ED-4DB2-BD59-A6C34878D82A}">
                    <a16:rowId xmlns:a16="http://schemas.microsoft.com/office/drawing/2014/main" val="2777221936"/>
                  </a:ext>
                </a:extLst>
              </a:tr>
              <a:tr h="370840">
                <a:tc>
                  <a:txBody>
                    <a:bodyPr/>
                    <a:lstStyle/>
                    <a:p>
                      <a:r>
                        <a:rPr lang="zh-CN" altLang="en-US" dirty="0"/>
                        <a:t>旋转稳定性</a:t>
                      </a:r>
                    </a:p>
                  </a:txBody>
                  <a:tcPr/>
                </a:tc>
                <a:tc>
                  <a:txBody>
                    <a:bodyPr/>
                    <a:lstStyle/>
                    <a:p>
                      <a:r>
                        <a:rPr lang="en-US" altLang="zh-CN" dirty="0"/>
                        <a:t>0</a:t>
                      </a:r>
                      <a:endParaRPr lang="zh-CN" altLang="en-US" dirty="0"/>
                    </a:p>
                  </a:txBody>
                  <a:tcPr/>
                </a:tc>
                <a:extLst>
                  <a:ext uri="{0D108BD9-81ED-4DB2-BD59-A6C34878D82A}">
                    <a16:rowId xmlns:a16="http://schemas.microsoft.com/office/drawing/2014/main" val="2910314322"/>
                  </a:ext>
                </a:extLst>
              </a:tr>
            </a:tbl>
          </a:graphicData>
        </a:graphic>
      </p:graphicFrame>
      <p:sp>
        <p:nvSpPr>
          <p:cNvPr id="25" name="箭头: 右 24">
            <a:extLst>
              <a:ext uri="{FF2B5EF4-FFF2-40B4-BE49-F238E27FC236}">
                <a16:creationId xmlns:a16="http://schemas.microsoft.com/office/drawing/2014/main" id="{DEC4D083-FCF9-440F-B6A4-12F28490AC89}"/>
              </a:ext>
            </a:extLst>
          </p:cNvPr>
          <p:cNvSpPr/>
          <p:nvPr/>
        </p:nvSpPr>
        <p:spPr>
          <a:xfrm>
            <a:off x="5891770" y="3447547"/>
            <a:ext cx="644769" cy="25183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846536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姿态评估方法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3932554"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基于深度特征学习的方法</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35</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pic>
        <p:nvPicPr>
          <p:cNvPr id="23" name="图片 22">
            <a:extLst>
              <a:ext uri="{FF2B5EF4-FFF2-40B4-BE49-F238E27FC236}">
                <a16:creationId xmlns:a16="http://schemas.microsoft.com/office/drawing/2014/main" id="{80033063-42BE-4197-9D62-AF6CADC94E9F}"/>
              </a:ext>
            </a:extLst>
          </p:cNvPr>
          <p:cNvPicPr>
            <a:picLocks noChangeAspect="1"/>
          </p:cNvPicPr>
          <p:nvPr/>
        </p:nvPicPr>
        <p:blipFill>
          <a:blip r:embed="rId4"/>
          <a:stretch>
            <a:fillRect/>
          </a:stretch>
        </p:blipFill>
        <p:spPr>
          <a:xfrm>
            <a:off x="2597730" y="528320"/>
            <a:ext cx="5432005" cy="1928271"/>
          </a:xfrm>
          <a:prstGeom prst="rect">
            <a:avLst/>
          </a:prstGeom>
        </p:spPr>
      </p:pic>
      <p:grpSp>
        <p:nvGrpSpPr>
          <p:cNvPr id="24" name="组合 23">
            <a:extLst>
              <a:ext uri="{FF2B5EF4-FFF2-40B4-BE49-F238E27FC236}">
                <a16:creationId xmlns:a16="http://schemas.microsoft.com/office/drawing/2014/main" id="{016C9E2C-7BE1-47CF-BF62-06053B0180B1}"/>
              </a:ext>
            </a:extLst>
          </p:cNvPr>
          <p:cNvGrpSpPr/>
          <p:nvPr/>
        </p:nvGrpSpPr>
        <p:grpSpPr>
          <a:xfrm>
            <a:off x="2496130" y="3171103"/>
            <a:ext cx="1019908" cy="3289508"/>
            <a:chOff x="2597730" y="2511370"/>
            <a:chExt cx="1019908" cy="3289508"/>
          </a:xfrm>
        </p:grpSpPr>
        <p:sp>
          <p:nvSpPr>
            <p:cNvPr id="26" name="矩形 25">
              <a:extLst>
                <a:ext uri="{FF2B5EF4-FFF2-40B4-BE49-F238E27FC236}">
                  <a16:creationId xmlns:a16="http://schemas.microsoft.com/office/drawing/2014/main" id="{3D10631A-E9EF-4F0E-BDD3-5B27ADC011B1}"/>
                </a:ext>
              </a:extLst>
            </p:cNvPr>
            <p:cNvSpPr/>
            <p:nvPr/>
          </p:nvSpPr>
          <p:spPr>
            <a:xfrm>
              <a:off x="2597730" y="2862511"/>
              <a:ext cx="1019908" cy="254390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60DA18F4-F1DA-4004-8573-317E0C9ADB6B}"/>
                </a:ext>
              </a:extLst>
            </p:cNvPr>
            <p:cNvSpPr txBox="1"/>
            <p:nvPr/>
          </p:nvSpPr>
          <p:spPr>
            <a:xfrm>
              <a:off x="2708124" y="3818026"/>
              <a:ext cx="840295" cy="523220"/>
            </a:xfrm>
            <a:prstGeom prst="rect">
              <a:avLst/>
            </a:prstGeom>
            <a:noFill/>
          </p:spPr>
          <p:txBody>
            <a:bodyPr wrap="none" rtlCol="0">
              <a:spAutoFit/>
            </a:bodyPr>
            <a:lstStyle/>
            <a:p>
              <a:r>
                <a:rPr lang="en-US" altLang="zh-CN" sz="2800" dirty="0">
                  <a:solidFill>
                    <a:schemeClr val="bg1"/>
                  </a:solidFill>
                </a:rPr>
                <a:t>CNN</a:t>
              </a:r>
              <a:endParaRPr lang="zh-CN" altLang="en-US" sz="2800" dirty="0">
                <a:solidFill>
                  <a:schemeClr val="bg1"/>
                </a:solidFill>
              </a:endParaRPr>
            </a:p>
          </p:txBody>
        </p:sp>
        <p:sp>
          <p:nvSpPr>
            <p:cNvPr id="28" name="文本框 27">
              <a:extLst>
                <a:ext uri="{FF2B5EF4-FFF2-40B4-BE49-F238E27FC236}">
                  <a16:creationId xmlns:a16="http://schemas.microsoft.com/office/drawing/2014/main" id="{71F1D985-8B3A-49D6-A925-D9EA8873ED8C}"/>
                </a:ext>
              </a:extLst>
            </p:cNvPr>
            <p:cNvSpPr txBox="1"/>
            <p:nvPr/>
          </p:nvSpPr>
          <p:spPr>
            <a:xfrm>
              <a:off x="2746595" y="2511370"/>
              <a:ext cx="763351" cy="369332"/>
            </a:xfrm>
            <a:prstGeom prst="rect">
              <a:avLst/>
            </a:prstGeom>
            <a:noFill/>
          </p:spPr>
          <p:txBody>
            <a:bodyPr wrap="none" rtlCol="0">
              <a:spAutoFit/>
            </a:bodyPr>
            <a:lstStyle/>
            <a:p>
              <a:r>
                <a:rPr lang="zh-CN" altLang="en-US" dirty="0"/>
                <a:t>第</a:t>
              </a:r>
              <a:r>
                <a:rPr lang="en-US" altLang="zh-CN" dirty="0"/>
                <a:t>1</a:t>
              </a:r>
              <a:r>
                <a:rPr lang="zh-CN" altLang="en-US" dirty="0"/>
                <a:t>层</a:t>
              </a:r>
            </a:p>
          </p:txBody>
        </p:sp>
        <p:sp>
          <p:nvSpPr>
            <p:cNvPr id="29" name="文本框 28">
              <a:extLst>
                <a:ext uri="{FF2B5EF4-FFF2-40B4-BE49-F238E27FC236}">
                  <a16:creationId xmlns:a16="http://schemas.microsoft.com/office/drawing/2014/main" id="{00DD3842-E438-4893-AFC7-147BF954B9C6}"/>
                </a:ext>
              </a:extLst>
            </p:cNvPr>
            <p:cNvSpPr txBox="1"/>
            <p:nvPr/>
          </p:nvSpPr>
          <p:spPr>
            <a:xfrm>
              <a:off x="2805104" y="5431546"/>
              <a:ext cx="646331" cy="369332"/>
            </a:xfrm>
            <a:prstGeom prst="rect">
              <a:avLst/>
            </a:prstGeom>
            <a:noFill/>
          </p:spPr>
          <p:txBody>
            <a:bodyPr wrap="none" rtlCol="0">
              <a:spAutoFit/>
            </a:bodyPr>
            <a:lstStyle/>
            <a:p>
              <a:r>
                <a:rPr lang="zh-CN" altLang="en-US" dirty="0"/>
                <a:t>边角</a:t>
              </a:r>
            </a:p>
          </p:txBody>
        </p:sp>
      </p:grpSp>
      <p:grpSp>
        <p:nvGrpSpPr>
          <p:cNvPr id="30" name="组合 29">
            <a:extLst>
              <a:ext uri="{FF2B5EF4-FFF2-40B4-BE49-F238E27FC236}">
                <a16:creationId xmlns:a16="http://schemas.microsoft.com/office/drawing/2014/main" id="{CA0E98F8-E293-4D62-BA29-45E0916D58C5}"/>
              </a:ext>
            </a:extLst>
          </p:cNvPr>
          <p:cNvGrpSpPr/>
          <p:nvPr/>
        </p:nvGrpSpPr>
        <p:grpSpPr>
          <a:xfrm>
            <a:off x="4021773" y="3171600"/>
            <a:ext cx="1019908" cy="3289508"/>
            <a:chOff x="2597730" y="2511370"/>
            <a:chExt cx="1019908" cy="3289508"/>
          </a:xfrm>
        </p:grpSpPr>
        <p:sp>
          <p:nvSpPr>
            <p:cNvPr id="31" name="矩形 30">
              <a:extLst>
                <a:ext uri="{FF2B5EF4-FFF2-40B4-BE49-F238E27FC236}">
                  <a16:creationId xmlns:a16="http://schemas.microsoft.com/office/drawing/2014/main" id="{9A569A10-98BB-4014-A8FB-530CA55127A4}"/>
                </a:ext>
              </a:extLst>
            </p:cNvPr>
            <p:cNvSpPr/>
            <p:nvPr/>
          </p:nvSpPr>
          <p:spPr>
            <a:xfrm>
              <a:off x="2597730" y="2862511"/>
              <a:ext cx="1019908" cy="254390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3918819-A5C4-4281-A7CA-EE44454DE974}"/>
                </a:ext>
              </a:extLst>
            </p:cNvPr>
            <p:cNvSpPr txBox="1"/>
            <p:nvPr/>
          </p:nvSpPr>
          <p:spPr>
            <a:xfrm>
              <a:off x="2708124" y="3818026"/>
              <a:ext cx="840295" cy="523220"/>
            </a:xfrm>
            <a:prstGeom prst="rect">
              <a:avLst/>
            </a:prstGeom>
            <a:noFill/>
          </p:spPr>
          <p:txBody>
            <a:bodyPr wrap="none" rtlCol="0">
              <a:spAutoFit/>
            </a:bodyPr>
            <a:lstStyle/>
            <a:p>
              <a:r>
                <a:rPr lang="en-US" altLang="zh-CN" sz="2800" dirty="0">
                  <a:solidFill>
                    <a:schemeClr val="bg1"/>
                  </a:solidFill>
                </a:rPr>
                <a:t>CNN</a:t>
              </a:r>
              <a:endParaRPr lang="zh-CN" altLang="en-US" sz="2800" dirty="0">
                <a:solidFill>
                  <a:schemeClr val="bg1"/>
                </a:solidFill>
              </a:endParaRPr>
            </a:p>
          </p:txBody>
        </p:sp>
        <p:sp>
          <p:nvSpPr>
            <p:cNvPr id="33" name="文本框 32">
              <a:extLst>
                <a:ext uri="{FF2B5EF4-FFF2-40B4-BE49-F238E27FC236}">
                  <a16:creationId xmlns:a16="http://schemas.microsoft.com/office/drawing/2014/main" id="{C8C86066-D216-4E40-904F-8BA270737C4B}"/>
                </a:ext>
              </a:extLst>
            </p:cNvPr>
            <p:cNvSpPr txBox="1"/>
            <p:nvPr/>
          </p:nvSpPr>
          <p:spPr>
            <a:xfrm>
              <a:off x="2746595" y="2511370"/>
              <a:ext cx="763351" cy="369332"/>
            </a:xfrm>
            <a:prstGeom prst="rect">
              <a:avLst/>
            </a:prstGeom>
            <a:noFill/>
          </p:spPr>
          <p:txBody>
            <a:bodyPr wrap="none" rtlCol="0">
              <a:spAutoFit/>
            </a:bodyPr>
            <a:lstStyle/>
            <a:p>
              <a:r>
                <a:rPr lang="zh-CN" altLang="en-US" dirty="0"/>
                <a:t>第</a:t>
              </a:r>
              <a:r>
                <a:rPr lang="en-US" altLang="zh-CN" dirty="0"/>
                <a:t>2</a:t>
              </a:r>
              <a:r>
                <a:rPr lang="zh-CN" altLang="en-US" dirty="0"/>
                <a:t>层</a:t>
              </a:r>
            </a:p>
          </p:txBody>
        </p:sp>
        <p:sp>
          <p:nvSpPr>
            <p:cNvPr id="34" name="文本框 33">
              <a:extLst>
                <a:ext uri="{FF2B5EF4-FFF2-40B4-BE49-F238E27FC236}">
                  <a16:creationId xmlns:a16="http://schemas.microsoft.com/office/drawing/2014/main" id="{4FFE8507-2636-4933-BCE7-EE357D1EBBF6}"/>
                </a:ext>
              </a:extLst>
            </p:cNvPr>
            <p:cNvSpPr txBox="1"/>
            <p:nvPr/>
          </p:nvSpPr>
          <p:spPr>
            <a:xfrm>
              <a:off x="2805104" y="5431546"/>
              <a:ext cx="646331" cy="369332"/>
            </a:xfrm>
            <a:prstGeom prst="rect">
              <a:avLst/>
            </a:prstGeom>
            <a:noFill/>
          </p:spPr>
          <p:txBody>
            <a:bodyPr wrap="none" rtlCol="0">
              <a:spAutoFit/>
            </a:bodyPr>
            <a:lstStyle/>
            <a:p>
              <a:r>
                <a:rPr lang="zh-CN" altLang="en-US" dirty="0"/>
                <a:t>形状</a:t>
              </a:r>
            </a:p>
          </p:txBody>
        </p:sp>
      </p:grpSp>
      <p:grpSp>
        <p:nvGrpSpPr>
          <p:cNvPr id="35" name="组合 34">
            <a:extLst>
              <a:ext uri="{FF2B5EF4-FFF2-40B4-BE49-F238E27FC236}">
                <a16:creationId xmlns:a16="http://schemas.microsoft.com/office/drawing/2014/main" id="{74A8FDB1-FC30-4695-BB80-9AB095EC117A}"/>
              </a:ext>
            </a:extLst>
          </p:cNvPr>
          <p:cNvGrpSpPr/>
          <p:nvPr/>
        </p:nvGrpSpPr>
        <p:grpSpPr>
          <a:xfrm>
            <a:off x="5714555" y="3171600"/>
            <a:ext cx="1019908" cy="3289508"/>
            <a:chOff x="2597730" y="2511370"/>
            <a:chExt cx="1019908" cy="3289508"/>
          </a:xfrm>
        </p:grpSpPr>
        <p:sp>
          <p:nvSpPr>
            <p:cNvPr id="36" name="矩形 35">
              <a:extLst>
                <a:ext uri="{FF2B5EF4-FFF2-40B4-BE49-F238E27FC236}">
                  <a16:creationId xmlns:a16="http://schemas.microsoft.com/office/drawing/2014/main" id="{2E699F52-F8A9-4F4F-ADA4-42066CD1D67B}"/>
                </a:ext>
              </a:extLst>
            </p:cNvPr>
            <p:cNvSpPr/>
            <p:nvPr/>
          </p:nvSpPr>
          <p:spPr>
            <a:xfrm>
              <a:off x="2597730" y="2862511"/>
              <a:ext cx="1019908" cy="254390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BCFD863F-FD0C-4238-ACA0-5C2313009E67}"/>
                </a:ext>
              </a:extLst>
            </p:cNvPr>
            <p:cNvSpPr txBox="1"/>
            <p:nvPr/>
          </p:nvSpPr>
          <p:spPr>
            <a:xfrm>
              <a:off x="2708124" y="3818026"/>
              <a:ext cx="840295" cy="523220"/>
            </a:xfrm>
            <a:prstGeom prst="rect">
              <a:avLst/>
            </a:prstGeom>
            <a:noFill/>
          </p:spPr>
          <p:txBody>
            <a:bodyPr wrap="none" rtlCol="0">
              <a:spAutoFit/>
            </a:bodyPr>
            <a:lstStyle/>
            <a:p>
              <a:r>
                <a:rPr lang="en-US" altLang="zh-CN" sz="2800" dirty="0">
                  <a:solidFill>
                    <a:schemeClr val="bg1"/>
                  </a:solidFill>
                </a:rPr>
                <a:t>CNN</a:t>
              </a:r>
              <a:endParaRPr lang="zh-CN" altLang="en-US" sz="2800" dirty="0">
                <a:solidFill>
                  <a:schemeClr val="bg1"/>
                </a:solidFill>
              </a:endParaRPr>
            </a:p>
          </p:txBody>
        </p:sp>
        <p:sp>
          <p:nvSpPr>
            <p:cNvPr id="38" name="文本框 37">
              <a:extLst>
                <a:ext uri="{FF2B5EF4-FFF2-40B4-BE49-F238E27FC236}">
                  <a16:creationId xmlns:a16="http://schemas.microsoft.com/office/drawing/2014/main" id="{E39DDD49-44D8-405D-A873-06CBDB755B27}"/>
                </a:ext>
              </a:extLst>
            </p:cNvPr>
            <p:cNvSpPr txBox="1"/>
            <p:nvPr/>
          </p:nvSpPr>
          <p:spPr>
            <a:xfrm>
              <a:off x="2746595" y="2511370"/>
              <a:ext cx="763351" cy="369332"/>
            </a:xfrm>
            <a:prstGeom prst="rect">
              <a:avLst/>
            </a:prstGeom>
            <a:noFill/>
          </p:spPr>
          <p:txBody>
            <a:bodyPr wrap="none" rtlCol="0">
              <a:spAutoFit/>
            </a:bodyPr>
            <a:lstStyle/>
            <a:p>
              <a:r>
                <a:rPr lang="zh-CN" altLang="en-US" dirty="0"/>
                <a:t>第</a:t>
              </a:r>
              <a:r>
                <a:rPr lang="en-US" altLang="zh-CN" dirty="0"/>
                <a:t>3</a:t>
              </a:r>
              <a:r>
                <a:rPr lang="zh-CN" altLang="en-US" dirty="0"/>
                <a:t>层</a:t>
              </a:r>
            </a:p>
          </p:txBody>
        </p:sp>
        <p:sp>
          <p:nvSpPr>
            <p:cNvPr id="39" name="文本框 38">
              <a:extLst>
                <a:ext uri="{FF2B5EF4-FFF2-40B4-BE49-F238E27FC236}">
                  <a16:creationId xmlns:a16="http://schemas.microsoft.com/office/drawing/2014/main" id="{A529FB7E-5F6C-4E21-AC02-FE4814CC9883}"/>
                </a:ext>
              </a:extLst>
            </p:cNvPr>
            <p:cNvSpPr txBox="1"/>
            <p:nvPr/>
          </p:nvSpPr>
          <p:spPr>
            <a:xfrm>
              <a:off x="2805104" y="5431546"/>
              <a:ext cx="646331" cy="369332"/>
            </a:xfrm>
            <a:prstGeom prst="rect">
              <a:avLst/>
            </a:prstGeom>
            <a:noFill/>
          </p:spPr>
          <p:txBody>
            <a:bodyPr wrap="none" rtlCol="0">
              <a:spAutoFit/>
            </a:bodyPr>
            <a:lstStyle/>
            <a:p>
              <a:r>
                <a:rPr lang="zh-CN" altLang="en-US" dirty="0"/>
                <a:t>语义</a:t>
              </a:r>
            </a:p>
          </p:txBody>
        </p:sp>
      </p:grpSp>
      <p:sp>
        <p:nvSpPr>
          <p:cNvPr id="41" name="矩形: 圆角 40">
            <a:extLst>
              <a:ext uri="{FF2B5EF4-FFF2-40B4-BE49-F238E27FC236}">
                <a16:creationId xmlns:a16="http://schemas.microsoft.com/office/drawing/2014/main" id="{E2B81B3B-4BE8-47CD-B944-C3EE0695F112}"/>
              </a:ext>
            </a:extLst>
          </p:cNvPr>
          <p:cNvSpPr/>
          <p:nvPr/>
        </p:nvSpPr>
        <p:spPr>
          <a:xfrm>
            <a:off x="2106000" y="3013200"/>
            <a:ext cx="4918075" cy="3564497"/>
          </a:xfrm>
          <a:prstGeom prst="round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026E669F-4CCF-408E-A5A0-33523975B015}"/>
              </a:ext>
            </a:extLst>
          </p:cNvPr>
          <p:cNvSpPr/>
          <p:nvPr/>
        </p:nvSpPr>
        <p:spPr>
          <a:xfrm rot="2173773">
            <a:off x="3904698" y="2136014"/>
            <a:ext cx="551090" cy="1149957"/>
          </a:xfrm>
          <a:custGeom>
            <a:avLst/>
            <a:gdLst>
              <a:gd name="connsiteX0" fmla="*/ 334221 w 551090"/>
              <a:gd name="connsiteY0" fmla="*/ 0 h 1149957"/>
              <a:gd name="connsiteX1" fmla="*/ 551090 w 551090"/>
              <a:gd name="connsiteY1" fmla="*/ 746183 h 1149957"/>
              <a:gd name="connsiteX2" fmla="*/ 0 w 551090"/>
              <a:gd name="connsiteY2" fmla="*/ 1149957 h 1149957"/>
            </a:gdLst>
            <a:ahLst/>
            <a:cxnLst>
              <a:cxn ang="0">
                <a:pos x="connsiteX0" y="connsiteY0"/>
              </a:cxn>
              <a:cxn ang="0">
                <a:pos x="connsiteX1" y="connsiteY1"/>
              </a:cxn>
              <a:cxn ang="0">
                <a:pos x="connsiteX2" y="connsiteY2"/>
              </a:cxn>
            </a:cxnLst>
            <a:rect l="l" t="t" r="r" b="b"/>
            <a:pathLst>
              <a:path w="551090" h="1149957">
                <a:moveTo>
                  <a:pt x="334221" y="0"/>
                </a:moveTo>
                <a:lnTo>
                  <a:pt x="551090" y="746183"/>
                </a:lnTo>
                <a:lnTo>
                  <a:pt x="0" y="1149957"/>
                </a:lnTo>
                <a:close/>
              </a:path>
            </a:pathLst>
          </a:cu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1"/>
    </p:custDataLst>
    <p:extLst>
      <p:ext uri="{BB962C8B-B14F-4D97-AF65-F5344CB8AC3E}">
        <p14:creationId xmlns:p14="http://schemas.microsoft.com/office/powerpoint/2010/main" val="1833158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姿态评估方法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3932554"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基于深度特征学习的方法</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36</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pic>
        <p:nvPicPr>
          <p:cNvPr id="24" name="图片 23">
            <a:extLst>
              <a:ext uri="{FF2B5EF4-FFF2-40B4-BE49-F238E27FC236}">
                <a16:creationId xmlns:a16="http://schemas.microsoft.com/office/drawing/2014/main" id="{A2AB57F2-7288-4BFF-9D22-B9FB959D2A8B}"/>
              </a:ext>
            </a:extLst>
          </p:cNvPr>
          <p:cNvPicPr>
            <a:picLocks noChangeAspect="1"/>
          </p:cNvPicPr>
          <p:nvPr/>
        </p:nvPicPr>
        <p:blipFill>
          <a:blip r:embed="rId4"/>
          <a:stretch>
            <a:fillRect/>
          </a:stretch>
        </p:blipFill>
        <p:spPr>
          <a:xfrm>
            <a:off x="1554298" y="1219290"/>
            <a:ext cx="6381480" cy="4708345"/>
          </a:xfrm>
          <a:prstGeom prst="rect">
            <a:avLst/>
          </a:prstGeom>
        </p:spPr>
      </p:pic>
      <p:sp>
        <p:nvSpPr>
          <p:cNvPr id="9" name="椭圆 8">
            <a:extLst>
              <a:ext uri="{FF2B5EF4-FFF2-40B4-BE49-F238E27FC236}">
                <a16:creationId xmlns:a16="http://schemas.microsoft.com/office/drawing/2014/main" id="{94DDB2A8-E619-496F-8B9A-7EE56193F27C}"/>
              </a:ext>
            </a:extLst>
          </p:cNvPr>
          <p:cNvSpPr/>
          <p:nvPr/>
        </p:nvSpPr>
        <p:spPr>
          <a:xfrm>
            <a:off x="6350000" y="762000"/>
            <a:ext cx="965200" cy="4000500"/>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63E13A5-F763-4016-8D88-2B5BEB081720}"/>
              </a:ext>
            </a:extLst>
          </p:cNvPr>
          <p:cNvSpPr txBox="1"/>
          <p:nvPr/>
        </p:nvSpPr>
        <p:spPr>
          <a:xfrm>
            <a:off x="8798282" y="3429000"/>
            <a:ext cx="1107996" cy="369332"/>
          </a:xfrm>
          <a:prstGeom prst="rect">
            <a:avLst/>
          </a:prstGeom>
          <a:noFill/>
        </p:spPr>
        <p:txBody>
          <a:bodyPr wrap="none" rtlCol="0">
            <a:spAutoFit/>
          </a:bodyPr>
          <a:lstStyle/>
          <a:p>
            <a:r>
              <a:rPr lang="zh-CN" altLang="en-US" dirty="0"/>
              <a:t>损失函数</a:t>
            </a:r>
          </a:p>
        </p:txBody>
      </p:sp>
      <p:sp>
        <p:nvSpPr>
          <p:cNvPr id="23" name="文本框 22">
            <a:extLst>
              <a:ext uri="{FF2B5EF4-FFF2-40B4-BE49-F238E27FC236}">
                <a16:creationId xmlns:a16="http://schemas.microsoft.com/office/drawing/2014/main" id="{7ED6E635-2CEB-4E93-B64B-582653E44C11}"/>
              </a:ext>
            </a:extLst>
          </p:cNvPr>
          <p:cNvSpPr txBox="1"/>
          <p:nvPr/>
        </p:nvSpPr>
        <p:spPr>
          <a:xfrm>
            <a:off x="0" y="6075369"/>
            <a:ext cx="11530617" cy="230832"/>
          </a:xfrm>
          <a:prstGeom prst="rect">
            <a:avLst/>
          </a:prstGeom>
          <a:noFill/>
        </p:spPr>
        <p:txBody>
          <a:bodyPr wrap="square" rtlCol="0">
            <a:spAutoFit/>
          </a:bodyPr>
          <a:lstStyle/>
          <a:p>
            <a:pPr marL="228600" indent="-228600">
              <a:buFont typeface="+mj-lt"/>
              <a:buAutoNum type="arabicPeriod"/>
            </a:pPr>
            <a:r>
              <a:rPr lang="en-US" altLang="zh-CN" sz="900" dirty="0"/>
              <a:t>https://www.bilibili.com/video/BV1Me4y1B7of/</a:t>
            </a:r>
          </a:p>
        </p:txBody>
      </p:sp>
    </p:spTree>
    <p:custDataLst>
      <p:tags r:id="rId1"/>
    </p:custDataLst>
    <p:extLst>
      <p:ext uri="{BB962C8B-B14F-4D97-AF65-F5344CB8AC3E}">
        <p14:creationId xmlns:p14="http://schemas.microsoft.com/office/powerpoint/2010/main" val="3171313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姿态评估方法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3932554"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基于深度特征学习的方法</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37</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2" name="文本框 1">
            <a:extLst>
              <a:ext uri="{FF2B5EF4-FFF2-40B4-BE49-F238E27FC236}">
                <a16:creationId xmlns:a16="http://schemas.microsoft.com/office/drawing/2014/main" id="{84F7CE3E-8325-4788-BF98-CFC0972295C3}"/>
              </a:ext>
            </a:extLst>
          </p:cNvPr>
          <p:cNvSpPr txBox="1"/>
          <p:nvPr/>
        </p:nvSpPr>
        <p:spPr>
          <a:xfrm>
            <a:off x="1155700" y="1409700"/>
            <a:ext cx="3062057" cy="1732141"/>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en-US" altLang="zh-CN" dirty="0"/>
              <a:t>CNN</a:t>
            </a:r>
          </a:p>
          <a:p>
            <a:pPr marL="285750" indent="-285750">
              <a:lnSpc>
                <a:spcPct val="120000"/>
              </a:lnSpc>
              <a:buFont typeface="Arial" panose="020B0604020202020204" pitchFamily="34" charset="0"/>
              <a:buChar char="•"/>
            </a:pPr>
            <a:r>
              <a:rPr lang="en-US" altLang="zh-CN" dirty="0"/>
              <a:t>3D</a:t>
            </a:r>
            <a:r>
              <a:rPr lang="zh-CN" altLang="en-US" dirty="0"/>
              <a:t>卷积网络（</a:t>
            </a:r>
            <a:r>
              <a:rPr lang="en-US" altLang="zh-CN" dirty="0"/>
              <a:t>C3D</a:t>
            </a:r>
            <a:r>
              <a:rPr lang="zh-CN" altLang="en-US" dirty="0"/>
              <a:t>）</a:t>
            </a:r>
            <a:endParaRPr lang="en-US" altLang="zh-CN" dirty="0"/>
          </a:p>
          <a:p>
            <a:pPr marL="285750" indent="-285750">
              <a:lnSpc>
                <a:spcPct val="120000"/>
              </a:lnSpc>
              <a:buFont typeface="Arial" panose="020B0604020202020204" pitchFamily="34" charset="0"/>
              <a:buChar char="•"/>
            </a:pPr>
            <a:r>
              <a:rPr lang="zh-CN" altLang="en-US" dirty="0"/>
              <a:t>长短时记忆网络（</a:t>
            </a:r>
            <a:r>
              <a:rPr lang="en-US" altLang="zh-CN" dirty="0"/>
              <a:t>LSTM</a:t>
            </a:r>
            <a:r>
              <a:rPr lang="zh-CN" altLang="en-US" dirty="0"/>
              <a:t>）</a:t>
            </a:r>
            <a:endParaRPr lang="en-US" altLang="zh-CN" dirty="0"/>
          </a:p>
          <a:p>
            <a:pPr marL="285750" indent="-285750">
              <a:lnSpc>
                <a:spcPct val="120000"/>
              </a:lnSpc>
              <a:buFont typeface="Arial" panose="020B0604020202020204" pitchFamily="34" charset="0"/>
              <a:buChar char="•"/>
            </a:pPr>
            <a:r>
              <a:rPr lang="zh-CN" altLang="en-US" dirty="0"/>
              <a:t>双流卷积网络</a:t>
            </a:r>
            <a:endParaRPr lang="en-US" altLang="zh-CN" dirty="0"/>
          </a:p>
          <a:p>
            <a:pPr marL="285750" indent="-285750">
              <a:lnSpc>
                <a:spcPct val="120000"/>
              </a:lnSpc>
              <a:buFont typeface="Arial" panose="020B0604020202020204" pitchFamily="34" charset="0"/>
              <a:buChar char="•"/>
            </a:pPr>
            <a:r>
              <a:rPr lang="en-US" altLang="zh-CN" dirty="0"/>
              <a:t>……</a:t>
            </a:r>
            <a:endParaRPr lang="zh-CN" altLang="en-US" dirty="0"/>
          </a:p>
        </p:txBody>
      </p:sp>
    </p:spTree>
    <p:custDataLst>
      <p:tags r:id="rId1"/>
    </p:custDataLst>
    <p:extLst>
      <p:ext uri="{BB962C8B-B14F-4D97-AF65-F5344CB8AC3E}">
        <p14:creationId xmlns:p14="http://schemas.microsoft.com/office/powerpoint/2010/main" val="3741852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姿态评估方法</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2055496" y="122400"/>
            <a:ext cx="3932554"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基于深度特征学习的方法</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38</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06D339DB-D1B7-44D9-85FA-599B9F2AFCEA}"/>
              </a:ext>
            </a:extLst>
          </p:cNvPr>
          <p:cNvSpPr txBox="1"/>
          <p:nvPr/>
        </p:nvSpPr>
        <p:spPr>
          <a:xfrm>
            <a:off x="0" y="6075369"/>
            <a:ext cx="11530617" cy="230832"/>
          </a:xfrm>
          <a:prstGeom prst="rect">
            <a:avLst/>
          </a:prstGeom>
          <a:noFill/>
        </p:spPr>
        <p:txBody>
          <a:bodyPr wrap="square" rtlCol="0">
            <a:spAutoFit/>
          </a:bodyPr>
          <a:lstStyle/>
          <a:p>
            <a:pPr marL="228600" indent="-228600">
              <a:buFont typeface="+mj-lt"/>
              <a:buAutoNum type="arabicPeriod"/>
            </a:pPr>
            <a:r>
              <a:rPr lang="en-US" altLang="zh-CN" sz="900" dirty="0"/>
              <a:t>Liao, Y., </a:t>
            </a:r>
            <a:r>
              <a:rPr lang="en-US" altLang="zh-CN" sz="900" dirty="0" err="1"/>
              <a:t>Vakanski</a:t>
            </a:r>
            <a:r>
              <a:rPr lang="en-US" altLang="zh-CN" sz="900" dirty="0"/>
              <a:t>, A., &amp; Xian, M. (2020). A deep learning framework for assessing physical rehabilitation exercises. IEEE Transactions on Neural Systems and Rehabilitation Engineering, 28(2), 468-477.</a:t>
            </a:r>
          </a:p>
        </p:txBody>
      </p:sp>
      <p:pic>
        <p:nvPicPr>
          <p:cNvPr id="5" name="图片 4">
            <a:extLst>
              <a:ext uri="{FF2B5EF4-FFF2-40B4-BE49-F238E27FC236}">
                <a16:creationId xmlns:a16="http://schemas.microsoft.com/office/drawing/2014/main" id="{BF137247-8DAE-4ED8-8F26-2178EDFCD7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4602" y="1724009"/>
            <a:ext cx="5451939" cy="3927491"/>
          </a:xfrm>
          <a:prstGeom prst="rect">
            <a:avLst/>
          </a:prstGeom>
        </p:spPr>
      </p:pic>
      <p:sp>
        <p:nvSpPr>
          <p:cNvPr id="10" name="文本框 9">
            <a:extLst>
              <a:ext uri="{FF2B5EF4-FFF2-40B4-BE49-F238E27FC236}">
                <a16:creationId xmlns:a16="http://schemas.microsoft.com/office/drawing/2014/main" id="{2F03E14F-165E-47E7-9365-55DC8660D1A9}"/>
              </a:ext>
            </a:extLst>
          </p:cNvPr>
          <p:cNvSpPr txBox="1"/>
          <p:nvPr/>
        </p:nvSpPr>
        <p:spPr>
          <a:xfrm>
            <a:off x="466382" y="1206500"/>
            <a:ext cx="6262484" cy="1200329"/>
          </a:xfrm>
          <a:prstGeom prst="rect">
            <a:avLst/>
          </a:prstGeom>
          <a:noFill/>
        </p:spPr>
        <p:txBody>
          <a:bodyPr wrap="none" rtlCol="0">
            <a:spAutoFit/>
          </a:bodyPr>
          <a:lstStyle/>
          <a:p>
            <a:r>
              <a:rPr lang="en-US" altLang="zh-CN" dirty="0" err="1"/>
              <a:t>Vakanski</a:t>
            </a:r>
            <a:r>
              <a:rPr lang="zh-CN" altLang="en-US" dirty="0"/>
              <a:t>等人提出了一个基于端到端的深度学习模型，即</a:t>
            </a:r>
            <a:r>
              <a:rPr lang="en-US" altLang="zh-CN" dirty="0"/>
              <a:t>CNN</a:t>
            </a:r>
          </a:p>
          <a:p>
            <a:r>
              <a:rPr lang="zh-CN" altLang="en-US" dirty="0"/>
              <a:t>该网络具有：</a:t>
            </a:r>
            <a:endParaRPr lang="en-US" altLang="zh-CN" dirty="0"/>
          </a:p>
          <a:p>
            <a:pPr marL="742950" lvl="1" indent="-285750">
              <a:buFont typeface="Arial" panose="020B0604020202020204" pitchFamily="34" charset="0"/>
              <a:buChar char="•"/>
            </a:pPr>
            <a:r>
              <a:rPr lang="zh-CN" altLang="en-US" dirty="0"/>
              <a:t>两个双向</a:t>
            </a:r>
            <a:r>
              <a:rPr lang="en-US" altLang="zh-CN" dirty="0"/>
              <a:t>LSTM</a:t>
            </a:r>
            <a:r>
              <a:rPr lang="zh-CN" altLang="en-US" dirty="0"/>
              <a:t>单元层的</a:t>
            </a:r>
            <a:r>
              <a:rPr lang="en-US" altLang="zh-CN" dirty="0"/>
              <a:t>RNN</a:t>
            </a:r>
          </a:p>
          <a:p>
            <a:pPr marL="742950" lvl="1" indent="-285750">
              <a:buFont typeface="Arial" panose="020B0604020202020204" pitchFamily="34" charset="0"/>
              <a:buChar char="•"/>
            </a:pPr>
            <a:r>
              <a:rPr lang="zh-CN" altLang="en-US" dirty="0"/>
              <a:t>具有五个循环子网的分层神经网络（</a:t>
            </a:r>
            <a:r>
              <a:rPr lang="en-US" altLang="zh-CN" dirty="0"/>
              <a:t>HNN</a:t>
            </a:r>
            <a:r>
              <a:rPr lang="zh-CN" altLang="en-US" dirty="0"/>
              <a:t>）</a:t>
            </a:r>
          </a:p>
        </p:txBody>
      </p:sp>
      <p:sp>
        <p:nvSpPr>
          <p:cNvPr id="11" name="文本框 10">
            <a:extLst>
              <a:ext uri="{FF2B5EF4-FFF2-40B4-BE49-F238E27FC236}">
                <a16:creationId xmlns:a16="http://schemas.microsoft.com/office/drawing/2014/main" id="{FB59D2C7-8CCE-4383-845E-2030AB3FD767}"/>
              </a:ext>
            </a:extLst>
          </p:cNvPr>
          <p:cNvSpPr txBox="1"/>
          <p:nvPr/>
        </p:nvSpPr>
        <p:spPr>
          <a:xfrm>
            <a:off x="664730" y="3827528"/>
            <a:ext cx="5202670" cy="646331"/>
          </a:xfrm>
          <a:prstGeom prst="rect">
            <a:avLst/>
          </a:prstGeom>
          <a:noFill/>
        </p:spPr>
        <p:txBody>
          <a:bodyPr wrap="square" rtlCol="0">
            <a:spAutoFit/>
          </a:bodyPr>
          <a:lstStyle/>
          <a:p>
            <a:r>
              <a:rPr lang="zh-CN" altLang="en-US" dirty="0"/>
              <a:t>该工作是第一个用深度神经网络来评估康复动作表现的研究</a:t>
            </a:r>
          </a:p>
        </p:txBody>
      </p:sp>
    </p:spTree>
    <p:custDataLst>
      <p:tags r:id="rId1"/>
    </p:custDataLst>
    <p:extLst>
      <p:ext uri="{BB962C8B-B14F-4D97-AF65-F5344CB8AC3E}">
        <p14:creationId xmlns:p14="http://schemas.microsoft.com/office/powerpoint/2010/main" val="3636760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524000" y="1880220"/>
            <a:ext cx="4205521" cy="31547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05</a:t>
            </a:r>
          </a:p>
        </p:txBody>
      </p:sp>
      <p:sp>
        <p:nvSpPr>
          <p:cNvPr id="7" name="文本框 6"/>
          <p:cNvSpPr txBox="1"/>
          <p:nvPr/>
        </p:nvSpPr>
        <p:spPr>
          <a:xfrm>
            <a:off x="5526747" y="2734300"/>
            <a:ext cx="5821192" cy="1446550"/>
          </a:xfrm>
          <a:prstGeom prst="rect">
            <a:avLst/>
          </a:prstGeom>
          <a:noFill/>
        </p:spPr>
        <p:txBody>
          <a:bodyPr wrap="square" rtlCol="0">
            <a:spAutoFit/>
          </a:bodyPr>
          <a:lstStyle/>
          <a:p>
            <a:r>
              <a:rPr lang="zh-CN" altLang="en-US" sz="4400" b="1" dirty="0">
                <a:solidFill>
                  <a:schemeClr val="tx1">
                    <a:lumMod val="85000"/>
                    <a:lumOff val="15000"/>
                  </a:schemeClr>
                </a:solidFill>
                <a:latin typeface="+mj-ea"/>
                <a:ea typeface="+mj-ea"/>
              </a:rPr>
              <a:t>公开数据集和</a:t>
            </a:r>
            <a:endParaRPr lang="en-US" altLang="zh-CN" sz="4400" b="1" dirty="0">
              <a:solidFill>
                <a:schemeClr val="tx1">
                  <a:lumMod val="85000"/>
                  <a:lumOff val="15000"/>
                </a:schemeClr>
              </a:solidFill>
              <a:latin typeface="+mj-ea"/>
              <a:ea typeface="+mj-ea"/>
            </a:endParaRPr>
          </a:p>
          <a:p>
            <a:r>
              <a:rPr lang="zh-CN" altLang="en-US" sz="4400" b="1" dirty="0">
                <a:solidFill>
                  <a:schemeClr val="tx1">
                    <a:lumMod val="85000"/>
                    <a:lumOff val="15000"/>
                  </a:schemeClr>
                </a:solidFill>
                <a:latin typeface="+mj-ea"/>
                <a:ea typeface="+mj-ea"/>
              </a:rPr>
              <a:t>姿态评估评价指标</a:t>
            </a:r>
          </a:p>
        </p:txBody>
      </p:sp>
      <p:sp useBgFill="1">
        <p:nvSpPr>
          <p:cNvPr id="16" name="文本框 15"/>
          <p:cNvSpPr txBox="1"/>
          <p:nvPr/>
        </p:nvSpPr>
        <p:spPr>
          <a:xfrm>
            <a:off x="1852411" y="3017522"/>
            <a:ext cx="3230339" cy="646331"/>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a:t>
            </a:r>
            <a:r>
              <a:rPr lang="en-US" altLang="zh-CN" sz="3600" b="1" dirty="0">
                <a:latin typeface="Times New Roman" panose="02020603050405020304" pitchFamily="18" charset="0"/>
                <a:cs typeface="Times New Roman" panose="02020603050405020304" pitchFamily="18" charset="0"/>
              </a:rPr>
              <a:t>FIVE</a:t>
            </a:r>
            <a:endParaRPr lang="en-US" altLang="zh-CN" sz="3600" b="1" dirty="0">
              <a:solidFill>
                <a:schemeClr val="tx1"/>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1010265" y="184785"/>
            <a:ext cx="984250" cy="8477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32423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16" presetClass="entr" presetSubtype="37" fill="hold" grpId="0" nodeType="withEffect">
                                  <p:stCondLst>
                                    <p:cond delay="400"/>
                                  </p:stCondLst>
                                  <p:childTnLst>
                                    <p:set>
                                      <p:cBhvr>
                                        <p:cTn id="15" dur="1" fill="hold">
                                          <p:stCondLst>
                                            <p:cond delay="0"/>
                                          </p:stCondLst>
                                        </p:cTn>
                                        <p:tgtEl>
                                          <p:spTgt spid="16"/>
                                        </p:tgtEl>
                                        <p:attrNameLst>
                                          <p:attrName>style.visibility</p:attrName>
                                        </p:attrNameLst>
                                      </p:cBhvr>
                                      <p:to>
                                        <p:strVal val="visible"/>
                                      </p:to>
                                    </p:set>
                                    <p:animEffect transition="in" filter="barn(outVertic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什么是姿态评估：</a:t>
            </a:r>
          </a:p>
        </p:txBody>
      </p:sp>
      <p:sp>
        <p:nvSpPr>
          <p:cNvPr id="7" name="文本框 6"/>
          <p:cNvSpPr txBox="1"/>
          <p:nvPr/>
        </p:nvSpPr>
        <p:spPr>
          <a:xfrm>
            <a:off x="2207895" y="122400"/>
            <a:ext cx="1865630" cy="369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姿态</a:t>
            </a:r>
          </a:p>
        </p:txBody>
      </p:sp>
      <p:pic>
        <p:nvPicPr>
          <p:cNvPr id="2050" name="Picture 2" descr="Gravitropic behaviour of myosin XI mutants in Arabidopsis. Time-lapse photographs of the kinematics of the gravitropic movement of the stem inflorescence after a tilt to A0=π/2 radians (90°) in wild type (A) and the xif-1 xik-2 double mutant (B). (C) Kinetics of change in the tip angle deviation (A(s, t)−A0) after a tilt to A0=π/2 radians (90°). The wild type follows the typical global curving then downward straightening sequence, and then reaches a steady-state shape with the curvature concentrated at the base. On the contrary, the xif-1 xik-2 double mutant oscillates indefinitely. Single mutants xif-1 and xik-2 display almost normal behavior with a slight increase in oscillations in xik-2 (data not shown). (D, E) Time-lapse photographs of the kinematics of movement for the xik-2 single mutant (D) and the xif-1 xik-2 double mutant (E) after the onset of rotation in the clinostat (following the protocol shown in Fig. 12). The xik-2 mutant does not straighten in the clinostat conditions (or at least any reaction is very delayed compared with the wild type in Fig. 12), whereas the xif-1 xik-2 double mutant curves erratically. The behavior of the xik-2 single mutant and the xif-1 xik-2 double mutant is consistent with a loss of proprioception. Redrawn from Okamoto et al. (2015). Reprinted by permission from Springer Nature. Regulation of organ straightening and plant posture by an actin-myosin XI cytoskeleton. Nature Plants, ©2015.">
            <a:extLst>
              <a:ext uri="{FF2B5EF4-FFF2-40B4-BE49-F238E27FC236}">
                <a16:creationId xmlns:a16="http://schemas.microsoft.com/office/drawing/2014/main" id="{B05562EE-B797-4899-BB74-72D33BE157D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3582" y="798350"/>
            <a:ext cx="2672237" cy="2100067"/>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38A89514-663A-4520-941A-A99A1F77BAF3}"/>
              </a:ext>
            </a:extLst>
          </p:cNvPr>
          <p:cNvSpPr txBox="1"/>
          <p:nvPr/>
        </p:nvSpPr>
        <p:spPr>
          <a:xfrm>
            <a:off x="1305739" y="2952376"/>
            <a:ext cx="1067921" cy="369332"/>
          </a:xfrm>
          <a:prstGeom prst="rect">
            <a:avLst/>
          </a:prstGeom>
          <a:noFill/>
        </p:spPr>
        <p:txBody>
          <a:bodyPr wrap="none" rtlCol="0">
            <a:spAutoFit/>
          </a:bodyPr>
          <a:lstStyle/>
          <a:p>
            <a:r>
              <a:rPr lang="en-US" altLang="zh-CN" dirty="0"/>
              <a:t>(a) </a:t>
            </a:r>
            <a:r>
              <a:rPr lang="zh-CN" altLang="en-US" dirty="0"/>
              <a:t>植物</a:t>
            </a:r>
            <a:r>
              <a:rPr lang="en-US" altLang="zh-CN" baseline="30000" dirty="0"/>
              <a:t>1</a:t>
            </a:r>
            <a:endParaRPr lang="zh-CN" altLang="en-US" baseline="30000" dirty="0"/>
          </a:p>
        </p:txBody>
      </p:sp>
      <p:sp>
        <p:nvSpPr>
          <p:cNvPr id="25" name="文本框 24">
            <a:extLst>
              <a:ext uri="{FF2B5EF4-FFF2-40B4-BE49-F238E27FC236}">
                <a16:creationId xmlns:a16="http://schemas.microsoft.com/office/drawing/2014/main" id="{D9FF09E5-84B9-4A4F-85E0-F70BE6E06E83}"/>
              </a:ext>
            </a:extLst>
          </p:cNvPr>
          <p:cNvSpPr txBox="1"/>
          <p:nvPr/>
        </p:nvSpPr>
        <p:spPr>
          <a:xfrm>
            <a:off x="0" y="6075369"/>
            <a:ext cx="11530617" cy="784830"/>
          </a:xfrm>
          <a:prstGeom prst="rect">
            <a:avLst/>
          </a:prstGeom>
          <a:noFill/>
        </p:spPr>
        <p:txBody>
          <a:bodyPr wrap="square" rtlCol="0">
            <a:spAutoFit/>
          </a:bodyPr>
          <a:lstStyle/>
          <a:p>
            <a:pPr marL="228600" indent="-228600">
              <a:buFont typeface="+mj-lt"/>
              <a:buAutoNum type="arabicPeriod"/>
            </a:pPr>
            <a:r>
              <a:rPr lang="en-US" altLang="zh-CN" sz="900" b="0" i="0" dirty="0" err="1">
                <a:effectLst/>
                <a:latin typeface="Arial" panose="020B0604020202020204" pitchFamily="34" charset="0"/>
              </a:rPr>
              <a:t>Moulia</a:t>
            </a:r>
            <a:r>
              <a:rPr lang="en-US" altLang="zh-CN" sz="900" b="0" i="0" dirty="0">
                <a:effectLst/>
                <a:latin typeface="Arial" panose="020B0604020202020204" pitchFamily="34" charset="0"/>
              </a:rPr>
              <a:t>, B., Bastien, R., Chauvet-</a:t>
            </a:r>
            <a:r>
              <a:rPr lang="en-US" altLang="zh-CN" sz="900" b="0" i="0" dirty="0" err="1">
                <a:effectLst/>
                <a:latin typeface="Arial" panose="020B0604020202020204" pitchFamily="34" charset="0"/>
              </a:rPr>
              <a:t>Thiry</a:t>
            </a:r>
            <a:r>
              <a:rPr lang="en-US" altLang="zh-CN" sz="900" b="0" i="0" dirty="0">
                <a:effectLst/>
                <a:latin typeface="Arial" panose="020B0604020202020204" pitchFamily="34" charset="0"/>
              </a:rPr>
              <a:t>, H., &amp; Leblanc-Fournier, N. (2019). Posture control in land plants: growth, position sensing, proprioception, balance, and elasticity. </a:t>
            </a:r>
            <a:r>
              <a:rPr lang="en-US" altLang="zh-CN" sz="900" b="0" i="1" dirty="0">
                <a:effectLst/>
                <a:latin typeface="Arial" panose="020B0604020202020204" pitchFamily="34" charset="0"/>
              </a:rPr>
              <a:t>Journal of Experimental Botany</a:t>
            </a:r>
            <a:r>
              <a:rPr lang="en-US" altLang="zh-CN" sz="900" b="0" i="0" dirty="0">
                <a:effectLst/>
                <a:latin typeface="Arial" panose="020B0604020202020204" pitchFamily="34" charset="0"/>
              </a:rPr>
              <a:t>, </a:t>
            </a:r>
            <a:r>
              <a:rPr lang="en-US" altLang="zh-CN" sz="900" b="0" i="1" dirty="0">
                <a:effectLst/>
                <a:latin typeface="Arial" panose="020B0604020202020204" pitchFamily="34" charset="0"/>
              </a:rPr>
              <a:t>70</a:t>
            </a:r>
            <a:r>
              <a:rPr lang="en-US" altLang="zh-CN" sz="900" b="0" i="0" dirty="0">
                <a:effectLst/>
                <a:latin typeface="Arial" panose="020B0604020202020204" pitchFamily="34" charset="0"/>
              </a:rPr>
              <a:t>(14), 3467-3494.</a:t>
            </a:r>
          </a:p>
          <a:p>
            <a:pPr marL="228600" indent="-228600">
              <a:buFont typeface="+mj-lt"/>
              <a:buAutoNum type="arabicPeriod"/>
            </a:pPr>
            <a:r>
              <a:rPr lang="en-US" altLang="zh-CN" sz="900" dirty="0"/>
              <a:t>Yu, H., Xu, Y., Zhang, J., Zhao, W., Guan, Z., &amp; Tao, D. (2021). Ap-10k: A benchmark for animal pose estimation in the wild. </a:t>
            </a:r>
            <a:r>
              <a:rPr lang="en-US" altLang="zh-CN" sz="900" dirty="0" err="1"/>
              <a:t>arXiv</a:t>
            </a:r>
            <a:r>
              <a:rPr lang="en-US" altLang="zh-CN" sz="900" dirty="0"/>
              <a:t> preprint arXiv:2108.12617.</a:t>
            </a:r>
          </a:p>
          <a:p>
            <a:pPr marL="228600" indent="-228600">
              <a:buFont typeface="+mj-lt"/>
              <a:buAutoNum type="arabicPeriod"/>
            </a:pPr>
            <a:r>
              <a:rPr lang="en-US" altLang="zh-CN" sz="900" dirty="0">
                <a:hlinkClick r:id="rId5"/>
              </a:rPr>
              <a:t>https://www.bilibili.com/video/BV1Uh41137Th/</a:t>
            </a:r>
            <a:endParaRPr lang="en-US" altLang="zh-CN" sz="900" dirty="0"/>
          </a:p>
          <a:p>
            <a:pPr marL="228600" indent="-228600">
              <a:buFont typeface="+mj-lt"/>
              <a:buAutoNum type="arabicPeriod"/>
            </a:pPr>
            <a:r>
              <a:rPr lang="en-US" altLang="zh-CN" sz="900" dirty="0">
                <a:hlinkClick r:id="rId6"/>
              </a:rPr>
              <a:t>https://www.analyticsvidhya.com/blog/2021/10/human-pose-estimation-using-machine-learning-in-python/</a:t>
            </a:r>
            <a:endParaRPr lang="en-US" altLang="zh-CN" sz="900" dirty="0"/>
          </a:p>
          <a:p>
            <a:pPr marL="228600" indent="-228600">
              <a:buFont typeface="+mj-lt"/>
              <a:buAutoNum type="arabicPeriod"/>
            </a:pPr>
            <a:r>
              <a:rPr lang="en-US" altLang="zh-CN" sz="900" dirty="0"/>
              <a:t>https://www.zhihu.com/search?type=content&amp;q=%E5%A7%BF%E6%80%81%E8%AF%84%E4%BC%B0%E7%9A%84%E6%9C%AC%E8%B4%A8</a:t>
            </a:r>
          </a:p>
        </p:txBody>
      </p:sp>
      <p:pic>
        <p:nvPicPr>
          <p:cNvPr id="2052" name="Picture 4">
            <a:extLst>
              <a:ext uri="{FF2B5EF4-FFF2-40B4-BE49-F238E27FC236}">
                <a16:creationId xmlns:a16="http://schemas.microsoft.com/office/drawing/2014/main" id="{01939BC1-55BE-4A82-A1CE-4240FABEDC6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533644" y="798350"/>
            <a:ext cx="3978202" cy="2095924"/>
          </a:xfrm>
          <a:prstGeom prst="rect">
            <a:avLst/>
          </a:prstGeom>
          <a:noFill/>
          <a:extLst>
            <a:ext uri="{909E8E84-426E-40DD-AFC4-6F175D3DCCD1}">
              <a14:hiddenFill xmlns:a14="http://schemas.microsoft.com/office/drawing/2010/main">
                <a:solidFill>
                  <a:srgbClr val="FFFFFF"/>
                </a:solidFill>
              </a14:hiddenFill>
            </a:ext>
          </a:extLst>
        </p:spPr>
      </p:pic>
      <p:sp>
        <p:nvSpPr>
          <p:cNvPr id="66" name="文本框 65">
            <a:extLst>
              <a:ext uri="{FF2B5EF4-FFF2-40B4-BE49-F238E27FC236}">
                <a16:creationId xmlns:a16="http://schemas.microsoft.com/office/drawing/2014/main" id="{5AC87B56-EA10-4AAB-8609-00107AC2212C}"/>
              </a:ext>
            </a:extLst>
          </p:cNvPr>
          <p:cNvSpPr txBox="1"/>
          <p:nvPr/>
        </p:nvSpPr>
        <p:spPr>
          <a:xfrm>
            <a:off x="4983174" y="2952376"/>
            <a:ext cx="1079142" cy="369332"/>
          </a:xfrm>
          <a:prstGeom prst="rect">
            <a:avLst/>
          </a:prstGeom>
          <a:noFill/>
        </p:spPr>
        <p:txBody>
          <a:bodyPr wrap="none" rtlCol="0">
            <a:spAutoFit/>
          </a:bodyPr>
          <a:lstStyle/>
          <a:p>
            <a:r>
              <a:rPr lang="en-US" altLang="zh-CN" dirty="0"/>
              <a:t>(b) </a:t>
            </a:r>
            <a:r>
              <a:rPr lang="zh-CN" altLang="en-US" dirty="0"/>
              <a:t>动物</a:t>
            </a:r>
            <a:r>
              <a:rPr lang="en-US" altLang="zh-CN" baseline="30000" dirty="0"/>
              <a:t>2</a:t>
            </a:r>
            <a:endParaRPr lang="zh-CN" altLang="en-US" baseline="30000" dirty="0"/>
          </a:p>
        </p:txBody>
      </p:sp>
      <p:pic>
        <p:nvPicPr>
          <p:cNvPr id="29" name="图片 28">
            <a:extLst>
              <a:ext uri="{FF2B5EF4-FFF2-40B4-BE49-F238E27FC236}">
                <a16:creationId xmlns:a16="http://schemas.microsoft.com/office/drawing/2014/main" id="{F74333BA-9ABD-400D-AB5A-2618EC7B5E3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85244" y="798350"/>
            <a:ext cx="3978203" cy="2090439"/>
          </a:xfrm>
          <a:prstGeom prst="rect">
            <a:avLst/>
          </a:prstGeom>
        </p:spPr>
      </p:pic>
      <p:sp>
        <p:nvSpPr>
          <p:cNvPr id="70" name="文本框 69">
            <a:extLst>
              <a:ext uri="{FF2B5EF4-FFF2-40B4-BE49-F238E27FC236}">
                <a16:creationId xmlns:a16="http://schemas.microsoft.com/office/drawing/2014/main" id="{B33CE976-3024-42CD-9D86-CBE4A9D2AD86}"/>
              </a:ext>
            </a:extLst>
          </p:cNvPr>
          <p:cNvSpPr txBox="1"/>
          <p:nvPr/>
        </p:nvSpPr>
        <p:spPr>
          <a:xfrm>
            <a:off x="9015964" y="2952376"/>
            <a:ext cx="1516762" cy="369332"/>
          </a:xfrm>
          <a:prstGeom prst="rect">
            <a:avLst/>
          </a:prstGeom>
          <a:noFill/>
        </p:spPr>
        <p:txBody>
          <a:bodyPr wrap="none" rtlCol="0">
            <a:spAutoFit/>
          </a:bodyPr>
          <a:lstStyle/>
          <a:p>
            <a:r>
              <a:rPr lang="en-US" altLang="zh-CN" dirty="0"/>
              <a:t>(c) </a:t>
            </a:r>
            <a:r>
              <a:rPr lang="zh-CN" altLang="en-US" dirty="0"/>
              <a:t>机械装置</a:t>
            </a:r>
            <a:r>
              <a:rPr lang="en-US" altLang="zh-CN" baseline="30000" dirty="0"/>
              <a:t>3</a:t>
            </a:r>
            <a:endParaRPr lang="zh-CN" altLang="en-US" baseline="30000" dirty="0"/>
          </a:p>
        </p:txBody>
      </p:sp>
      <p:sp>
        <p:nvSpPr>
          <p:cNvPr id="30" name="文本框 29">
            <a:extLst>
              <a:ext uri="{FF2B5EF4-FFF2-40B4-BE49-F238E27FC236}">
                <a16:creationId xmlns:a16="http://schemas.microsoft.com/office/drawing/2014/main" id="{EB865D15-F647-4841-A9FA-034282A7457E}"/>
              </a:ext>
            </a:extLst>
          </p:cNvPr>
          <p:cNvSpPr txBox="1"/>
          <p:nvPr/>
        </p:nvSpPr>
        <p:spPr>
          <a:xfrm>
            <a:off x="299838" y="3805200"/>
            <a:ext cx="3198563" cy="1398460"/>
          </a:xfrm>
          <a:prstGeom prst="rect">
            <a:avLst/>
          </a:prstGeom>
          <a:noFill/>
        </p:spPr>
        <p:txBody>
          <a:bodyPr wrap="square" rtlCol="0">
            <a:spAutoFit/>
          </a:bodyPr>
          <a:lstStyle/>
          <a:p>
            <a:pPr>
              <a:lnSpc>
                <a:spcPct val="120000"/>
              </a:lnSpc>
            </a:pPr>
            <a:r>
              <a:rPr lang="zh-CN" altLang="en-US" dirty="0"/>
              <a:t>时空中物体的外在表现状态，或者说物体的结构配置</a:t>
            </a:r>
            <a:endParaRPr lang="en-US" altLang="zh-CN" dirty="0"/>
          </a:p>
          <a:p>
            <a:pPr>
              <a:lnSpc>
                <a:spcPct val="120000"/>
              </a:lnSpc>
            </a:pPr>
            <a:endParaRPr lang="en-US" altLang="zh-CN" dirty="0"/>
          </a:p>
          <a:p>
            <a:pPr>
              <a:lnSpc>
                <a:spcPct val="120000"/>
              </a:lnSpc>
            </a:pPr>
            <a:r>
              <a:rPr lang="zh-CN" altLang="en-US" dirty="0"/>
              <a:t>真实的物体不是一个质点</a:t>
            </a:r>
            <a:endParaRPr lang="en-US" altLang="zh-CN" dirty="0"/>
          </a:p>
        </p:txBody>
      </p:sp>
      <p:pic>
        <p:nvPicPr>
          <p:cNvPr id="34" name="图片 33">
            <a:extLst>
              <a:ext uri="{FF2B5EF4-FFF2-40B4-BE49-F238E27FC236}">
                <a16:creationId xmlns:a16="http://schemas.microsoft.com/office/drawing/2014/main" id="{E6C21098-BE70-4B50-9B97-CAB0C3D6DD9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533644" y="3680419"/>
            <a:ext cx="3978202" cy="1980101"/>
          </a:xfrm>
          <a:prstGeom prst="rect">
            <a:avLst/>
          </a:prstGeom>
        </p:spPr>
      </p:pic>
      <p:sp>
        <p:nvSpPr>
          <p:cNvPr id="74" name="文本框 73">
            <a:extLst>
              <a:ext uri="{FF2B5EF4-FFF2-40B4-BE49-F238E27FC236}">
                <a16:creationId xmlns:a16="http://schemas.microsoft.com/office/drawing/2014/main" id="{C0C21DBA-8BE9-4C3B-B4EB-19388444307B}"/>
              </a:ext>
            </a:extLst>
          </p:cNvPr>
          <p:cNvSpPr txBox="1"/>
          <p:nvPr/>
        </p:nvSpPr>
        <p:spPr>
          <a:xfrm>
            <a:off x="4983174" y="5660520"/>
            <a:ext cx="1079142" cy="369332"/>
          </a:xfrm>
          <a:prstGeom prst="rect">
            <a:avLst/>
          </a:prstGeom>
          <a:noFill/>
        </p:spPr>
        <p:txBody>
          <a:bodyPr wrap="none" rtlCol="0">
            <a:spAutoFit/>
          </a:bodyPr>
          <a:lstStyle/>
          <a:p>
            <a:r>
              <a:rPr lang="en-US" altLang="zh-CN" dirty="0"/>
              <a:t>(d) </a:t>
            </a:r>
            <a:r>
              <a:rPr lang="zh-CN" altLang="en-US" dirty="0"/>
              <a:t>人类</a:t>
            </a:r>
            <a:r>
              <a:rPr lang="en-US" altLang="zh-CN" baseline="30000" dirty="0"/>
              <a:t>4</a:t>
            </a:r>
            <a:endParaRPr lang="zh-CN" altLang="en-US" baseline="30000" dirty="0"/>
          </a:p>
        </p:txBody>
      </p:sp>
      <p:sp>
        <p:nvSpPr>
          <p:cNvPr id="75" name="文本框 74">
            <a:extLst>
              <a:ext uri="{FF2B5EF4-FFF2-40B4-BE49-F238E27FC236}">
                <a16:creationId xmlns:a16="http://schemas.microsoft.com/office/drawing/2014/main" id="{855A1A7F-9A8F-41FC-AB77-01B4C71311EA}"/>
              </a:ext>
            </a:extLst>
          </p:cNvPr>
          <p:cNvSpPr txBox="1"/>
          <p:nvPr/>
        </p:nvSpPr>
        <p:spPr>
          <a:xfrm>
            <a:off x="8332054" y="3805040"/>
            <a:ext cx="3198563" cy="1393779"/>
          </a:xfrm>
          <a:prstGeom prst="rect">
            <a:avLst/>
          </a:prstGeom>
          <a:noFill/>
        </p:spPr>
        <p:txBody>
          <a:bodyPr wrap="square" rtlCol="0">
            <a:spAutoFit/>
          </a:bodyPr>
          <a:lstStyle/>
          <a:p>
            <a:pPr>
              <a:lnSpc>
                <a:spcPct val="120000"/>
              </a:lnSpc>
            </a:pPr>
            <a:r>
              <a:rPr lang="zh-CN" altLang="en-US" dirty="0"/>
              <a:t>姿态的本质是个旋转过程。</a:t>
            </a:r>
            <a:endParaRPr lang="en-US" altLang="zh-CN" dirty="0"/>
          </a:p>
          <a:p>
            <a:pPr>
              <a:lnSpc>
                <a:spcPct val="120000"/>
              </a:lnSpc>
            </a:pPr>
            <a:endParaRPr lang="en-US" altLang="zh-CN" dirty="0"/>
          </a:p>
          <a:p>
            <a:pPr>
              <a:lnSpc>
                <a:spcPct val="120000"/>
              </a:lnSpc>
            </a:pPr>
            <a:r>
              <a:rPr lang="zh-CN" altLang="en-US" dirty="0"/>
              <a:t>常用表示方法：欧拉角、四元数、旋转矩阵和轴角</a:t>
            </a:r>
            <a:r>
              <a:rPr lang="en-US" altLang="zh-CN" baseline="30000" dirty="0"/>
              <a:t>5</a:t>
            </a:r>
            <a:endParaRPr lang="zh-CN" altLang="en-US" baseline="30000" dirty="0"/>
          </a:p>
        </p:txBody>
      </p:sp>
      <p:sp>
        <p:nvSpPr>
          <p:cNvPr id="16" name="灯片编号占位符 24">
            <a:extLst>
              <a:ext uri="{FF2B5EF4-FFF2-40B4-BE49-F238E27FC236}">
                <a16:creationId xmlns:a16="http://schemas.microsoft.com/office/drawing/2014/main" id="{F0C3BEA3-0C2E-4749-A0C6-1D1D1E244578}"/>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4</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1734746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公开数据集</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1914820" y="122400"/>
            <a:ext cx="2340658"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一般姿态公开数据集</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40</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9" name="组合 8">
            <a:extLst>
              <a:ext uri="{FF2B5EF4-FFF2-40B4-BE49-F238E27FC236}">
                <a16:creationId xmlns:a16="http://schemas.microsoft.com/office/drawing/2014/main" id="{A75AC5EF-F205-4D7C-AB5D-C8D24F6AF3AC}"/>
              </a:ext>
            </a:extLst>
          </p:cNvPr>
          <p:cNvGrpSpPr/>
          <p:nvPr/>
        </p:nvGrpSpPr>
        <p:grpSpPr>
          <a:xfrm>
            <a:off x="854710" y="686435"/>
            <a:ext cx="8340090" cy="646430"/>
            <a:chOff x="1346" y="1591"/>
            <a:chExt cx="13134" cy="1018"/>
          </a:xfrm>
        </p:grpSpPr>
        <p:sp>
          <p:nvSpPr>
            <p:cNvPr id="10" name="文本框 9">
              <a:extLst>
                <a:ext uri="{FF2B5EF4-FFF2-40B4-BE49-F238E27FC236}">
                  <a16:creationId xmlns:a16="http://schemas.microsoft.com/office/drawing/2014/main" id="{96767AE8-A152-4FAD-B3F2-C4EF5D34E952}"/>
                </a:ext>
              </a:extLst>
            </p:cNvPr>
            <p:cNvSpPr txBox="1"/>
            <p:nvPr>
              <p:custDataLst>
                <p:tags r:id="rId3"/>
              </p:custDataLst>
            </p:nvPr>
          </p:nvSpPr>
          <p:spPr>
            <a:xfrm>
              <a:off x="2446" y="1591"/>
              <a:ext cx="12034" cy="1018"/>
            </a:xfrm>
            <a:prstGeom prst="rect">
              <a:avLst/>
            </a:prstGeom>
            <a:noFill/>
          </p:spPr>
          <p:txBody>
            <a:bodyPr wrap="square" rtlCol="0" anchor="ctr">
              <a:normAutofit fontScale="70000" lnSpcReduction="20000"/>
            </a:bodyPr>
            <a:lstStyle/>
            <a:p>
              <a:pPr>
                <a:lnSpc>
                  <a:spcPct val="120000"/>
                </a:lnSpc>
              </a:pPr>
              <a:r>
                <a:rPr lang="en-US" altLang="zh-CN" sz="2800" b="1" spc="300" dirty="0">
                  <a:solidFill>
                    <a:srgbClr val="3B3E4D"/>
                  </a:solidFill>
                  <a:latin typeface="微软雅黑" panose="020B0503020204020204" charset="-122"/>
                  <a:hlinkClick r:id="rId5"/>
                </a:rPr>
                <a:t>NTU-RGB+D</a:t>
              </a:r>
              <a:r>
                <a:rPr lang="zh-CN" altLang="en-US" sz="2800" b="1" spc="300" dirty="0">
                  <a:solidFill>
                    <a:srgbClr val="3B3E4D"/>
                  </a:solidFill>
                  <a:latin typeface="微软雅黑" panose="020B0503020204020204" charset="-122"/>
                </a:rPr>
                <a:t>：日常行为动作数据集；多模态，</a:t>
              </a:r>
              <a:r>
                <a:rPr lang="en-US" altLang="zh-CN" sz="2800" b="1" spc="300" dirty="0">
                  <a:solidFill>
                    <a:srgbClr val="3B3E4D"/>
                  </a:solidFill>
                  <a:latin typeface="微软雅黑" panose="020B0503020204020204" charset="-122"/>
                </a:rPr>
                <a:t>2016</a:t>
              </a:r>
              <a:endParaRPr lang="zh-CN" altLang="en-US" sz="2800" b="1" spc="300" dirty="0">
                <a:solidFill>
                  <a:srgbClr val="3B3E4D"/>
                </a:solidFill>
                <a:latin typeface="微软雅黑" panose="020B0503020204020204" charset="-122"/>
              </a:endParaRPr>
            </a:p>
          </p:txBody>
        </p:sp>
        <p:pic>
          <p:nvPicPr>
            <p:cNvPr id="11" name="图片 65" descr="32303036343130323b32303130303535313bc2d6c0aab7bdbfe9">
              <a:extLst>
                <a:ext uri="{FF2B5EF4-FFF2-40B4-BE49-F238E27FC236}">
                  <a16:creationId xmlns:a16="http://schemas.microsoft.com/office/drawing/2014/main" id="{7E3F1BC4-4BC6-4314-B7B0-BF24132722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6" y="1715"/>
              <a:ext cx="840" cy="840"/>
            </a:xfrm>
            <a:prstGeom prst="rect">
              <a:avLst/>
            </a:prstGeom>
          </p:spPr>
        </p:pic>
      </p:grpSp>
      <p:sp>
        <p:nvSpPr>
          <p:cNvPr id="12" name="文本框 11">
            <a:extLst>
              <a:ext uri="{FF2B5EF4-FFF2-40B4-BE49-F238E27FC236}">
                <a16:creationId xmlns:a16="http://schemas.microsoft.com/office/drawing/2014/main" id="{D65E1183-C455-4C4D-9450-652AFDD0F5FF}"/>
              </a:ext>
            </a:extLst>
          </p:cNvPr>
          <p:cNvSpPr txBox="1"/>
          <p:nvPr/>
        </p:nvSpPr>
        <p:spPr>
          <a:xfrm>
            <a:off x="543560" y="1623714"/>
            <a:ext cx="6212840" cy="1399742"/>
          </a:xfrm>
          <a:prstGeom prst="rect">
            <a:avLst/>
          </a:prstGeom>
          <a:noFill/>
        </p:spPr>
        <p:txBody>
          <a:bodyPr wrap="square" rtlCol="0">
            <a:spAutoFit/>
          </a:bodyPr>
          <a:lstStyle/>
          <a:p>
            <a:pPr>
              <a:lnSpc>
                <a:spcPct val="120000"/>
              </a:lnSpc>
            </a:pPr>
            <a:r>
              <a:rPr lang="zh-CN" altLang="en-US" dirty="0"/>
              <a:t>特点：</a:t>
            </a:r>
            <a:endParaRPr lang="en-US" altLang="zh-CN" dirty="0"/>
          </a:p>
          <a:p>
            <a:pPr marL="285750" indent="-285750">
              <a:lnSpc>
                <a:spcPct val="120000"/>
              </a:lnSpc>
              <a:buFont typeface="Arial" panose="020B0604020202020204" pitchFamily="34" charset="0"/>
              <a:buChar char="•"/>
            </a:pPr>
            <a:r>
              <a:rPr lang="zh-CN" altLang="en-US" dirty="0"/>
              <a:t>动作分为：日常行为、交互动作和医患动作</a:t>
            </a:r>
            <a:endParaRPr lang="en-US" altLang="zh-CN" dirty="0"/>
          </a:p>
          <a:p>
            <a:pPr marL="285750" indent="-285750">
              <a:lnSpc>
                <a:spcPct val="120000"/>
              </a:lnSpc>
              <a:buFont typeface="Arial" panose="020B0604020202020204" pitchFamily="34" charset="0"/>
              <a:buChar char="•"/>
            </a:pPr>
            <a:r>
              <a:rPr lang="zh-CN" altLang="en-US" dirty="0"/>
              <a:t>多模态：</a:t>
            </a:r>
            <a:r>
              <a:rPr lang="en-US" altLang="zh-CN" dirty="0"/>
              <a:t>RGB + Depth + 3D</a:t>
            </a:r>
            <a:r>
              <a:rPr lang="zh-CN" altLang="en-US" dirty="0"/>
              <a:t>骨架数据和红外视频</a:t>
            </a:r>
            <a:endParaRPr lang="en-US" altLang="zh-CN" dirty="0"/>
          </a:p>
          <a:p>
            <a:pPr marL="285750" indent="-285750">
              <a:lnSpc>
                <a:spcPct val="120000"/>
              </a:lnSpc>
              <a:buFont typeface="Arial" panose="020B0604020202020204" pitchFamily="34" charset="0"/>
              <a:buChar char="•"/>
            </a:pPr>
            <a:r>
              <a:rPr lang="zh-CN" altLang="en-US" dirty="0"/>
              <a:t>多视角：三台</a:t>
            </a:r>
            <a:r>
              <a:rPr lang="en-US" altLang="zh-CN" dirty="0"/>
              <a:t>Kinect V2</a:t>
            </a:r>
            <a:r>
              <a:rPr lang="zh-CN" altLang="en-US" dirty="0"/>
              <a:t>同时采集</a:t>
            </a:r>
            <a:endParaRPr lang="en-US" altLang="zh-CN" dirty="0"/>
          </a:p>
        </p:txBody>
      </p:sp>
      <p:pic>
        <p:nvPicPr>
          <p:cNvPr id="13" name="图片 12">
            <a:extLst>
              <a:ext uri="{FF2B5EF4-FFF2-40B4-BE49-F238E27FC236}">
                <a16:creationId xmlns:a16="http://schemas.microsoft.com/office/drawing/2014/main" id="{57CC20D3-8575-43F1-80A2-3604D6193D8C}"/>
              </a:ext>
            </a:extLst>
          </p:cNvPr>
          <p:cNvPicPr>
            <a:picLocks noChangeAspect="1"/>
          </p:cNvPicPr>
          <p:nvPr/>
        </p:nvPicPr>
        <p:blipFill>
          <a:blip r:embed="rId8"/>
          <a:stretch>
            <a:fillRect/>
          </a:stretch>
        </p:blipFill>
        <p:spPr>
          <a:xfrm>
            <a:off x="7025640" y="1374054"/>
            <a:ext cx="4864100" cy="4314811"/>
          </a:xfrm>
          <a:prstGeom prst="rect">
            <a:avLst/>
          </a:prstGeom>
        </p:spPr>
      </p:pic>
    </p:spTree>
    <p:custDataLst>
      <p:tags r:id="rId1"/>
    </p:custDataLst>
    <p:extLst>
      <p:ext uri="{BB962C8B-B14F-4D97-AF65-F5344CB8AC3E}">
        <p14:creationId xmlns:p14="http://schemas.microsoft.com/office/powerpoint/2010/main" val="1793009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公开数据集</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1914820" y="122400"/>
            <a:ext cx="2340658"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体育领域公开数据集</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41</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14" name="组合 13">
            <a:extLst>
              <a:ext uri="{FF2B5EF4-FFF2-40B4-BE49-F238E27FC236}">
                <a16:creationId xmlns:a16="http://schemas.microsoft.com/office/drawing/2014/main" id="{FF91AF79-1286-417B-B59E-CC611C94D72A}"/>
              </a:ext>
            </a:extLst>
          </p:cNvPr>
          <p:cNvGrpSpPr/>
          <p:nvPr/>
        </p:nvGrpSpPr>
        <p:grpSpPr>
          <a:xfrm>
            <a:off x="854710" y="686435"/>
            <a:ext cx="7565308" cy="646430"/>
            <a:chOff x="1346" y="1591"/>
            <a:chExt cx="10398" cy="1018"/>
          </a:xfrm>
        </p:grpSpPr>
        <p:sp>
          <p:nvSpPr>
            <p:cNvPr id="15" name="文本框 14">
              <a:extLst>
                <a:ext uri="{FF2B5EF4-FFF2-40B4-BE49-F238E27FC236}">
                  <a16:creationId xmlns:a16="http://schemas.microsoft.com/office/drawing/2014/main" id="{D920075F-D0A9-4E1D-AF35-200D0CA350AB}"/>
                </a:ext>
              </a:extLst>
            </p:cNvPr>
            <p:cNvSpPr txBox="1"/>
            <p:nvPr>
              <p:custDataLst>
                <p:tags r:id="rId3"/>
              </p:custDataLst>
            </p:nvPr>
          </p:nvSpPr>
          <p:spPr>
            <a:xfrm>
              <a:off x="2446" y="1591"/>
              <a:ext cx="9298" cy="1018"/>
            </a:xfrm>
            <a:prstGeom prst="rect">
              <a:avLst/>
            </a:prstGeom>
            <a:noFill/>
          </p:spPr>
          <p:txBody>
            <a:bodyPr wrap="square" rtlCol="0" anchor="ctr">
              <a:normAutofit fontScale="62500" lnSpcReduction="20000"/>
            </a:bodyPr>
            <a:lstStyle/>
            <a:p>
              <a:pPr>
                <a:lnSpc>
                  <a:spcPct val="120000"/>
                </a:lnSpc>
              </a:pPr>
              <a:r>
                <a:rPr lang="en-US" altLang="zh-CN" sz="2800" b="1" spc="300" dirty="0" err="1">
                  <a:solidFill>
                    <a:srgbClr val="3B3E4D"/>
                  </a:solidFill>
                  <a:latin typeface="微软雅黑" panose="020B0503020204020204" charset="-122"/>
                  <a:hlinkClick r:id="rId5"/>
                </a:rPr>
                <a:t>FineDiving</a:t>
              </a:r>
              <a:r>
                <a:rPr lang="zh-CN" altLang="en-US" sz="2800" b="1" spc="300" dirty="0">
                  <a:solidFill>
                    <a:srgbClr val="3B3E4D"/>
                  </a:solidFill>
                  <a:latin typeface="微软雅黑" panose="020B0503020204020204" charset="-122"/>
                </a:rPr>
                <a:t>：细粒度动作质量评估数据集，</a:t>
              </a:r>
              <a:r>
                <a:rPr lang="en-US" altLang="zh-CN" sz="2800" b="1" spc="300" dirty="0">
                  <a:solidFill>
                    <a:srgbClr val="3B3E4D"/>
                  </a:solidFill>
                  <a:latin typeface="微软雅黑" panose="020B0503020204020204" charset="-122"/>
                </a:rPr>
                <a:t>2022</a:t>
              </a:r>
              <a:endParaRPr lang="zh-CN" altLang="en-US" sz="2800" b="1" spc="300" dirty="0">
                <a:solidFill>
                  <a:srgbClr val="3B3E4D"/>
                </a:solidFill>
                <a:latin typeface="微软雅黑" panose="020B0503020204020204" charset="-122"/>
              </a:endParaRPr>
            </a:p>
          </p:txBody>
        </p:sp>
        <p:pic>
          <p:nvPicPr>
            <p:cNvPr id="16" name="图片 65" descr="32303036343130323b32303130303535313bc2d6c0aab7bdbfe9">
              <a:extLst>
                <a:ext uri="{FF2B5EF4-FFF2-40B4-BE49-F238E27FC236}">
                  <a16:creationId xmlns:a16="http://schemas.microsoft.com/office/drawing/2014/main" id="{396B88EC-D894-4055-B6E6-2E8266E0D5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6" y="1715"/>
              <a:ext cx="840" cy="840"/>
            </a:xfrm>
            <a:prstGeom prst="rect">
              <a:avLst/>
            </a:prstGeom>
          </p:spPr>
        </p:pic>
      </p:grpSp>
      <p:pic>
        <p:nvPicPr>
          <p:cNvPr id="2" name="图片 1">
            <a:extLst>
              <a:ext uri="{FF2B5EF4-FFF2-40B4-BE49-F238E27FC236}">
                <a16:creationId xmlns:a16="http://schemas.microsoft.com/office/drawing/2014/main" id="{AF3CB146-F897-4B72-AA94-01CEFC98CC0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2260" y="1569720"/>
            <a:ext cx="4864100" cy="2006441"/>
          </a:xfrm>
          <a:prstGeom prst="rect">
            <a:avLst/>
          </a:prstGeom>
        </p:spPr>
      </p:pic>
      <p:pic>
        <p:nvPicPr>
          <p:cNvPr id="3" name="图片 2">
            <a:extLst>
              <a:ext uri="{FF2B5EF4-FFF2-40B4-BE49-F238E27FC236}">
                <a16:creationId xmlns:a16="http://schemas.microsoft.com/office/drawing/2014/main" id="{FE34F7DE-BBA8-4C30-B04C-0F9D2C014FF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770943" y="1568821"/>
            <a:ext cx="3118797" cy="3876567"/>
          </a:xfrm>
          <a:prstGeom prst="rect">
            <a:avLst/>
          </a:prstGeom>
        </p:spPr>
      </p:pic>
      <p:sp>
        <p:nvSpPr>
          <p:cNvPr id="5" name="文本框 4">
            <a:extLst>
              <a:ext uri="{FF2B5EF4-FFF2-40B4-BE49-F238E27FC236}">
                <a16:creationId xmlns:a16="http://schemas.microsoft.com/office/drawing/2014/main" id="{788C3AC9-F6F7-406B-AE74-F6B779B0A3F5}"/>
              </a:ext>
            </a:extLst>
          </p:cNvPr>
          <p:cNvSpPr txBox="1"/>
          <p:nvPr/>
        </p:nvSpPr>
        <p:spPr>
          <a:xfrm>
            <a:off x="302260" y="3797783"/>
            <a:ext cx="4864100" cy="2063257"/>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dirty="0"/>
              <a:t>现有大多数</a:t>
            </a:r>
            <a:r>
              <a:rPr lang="en-US" altLang="zh-CN" dirty="0"/>
              <a:t>AQA</a:t>
            </a:r>
            <a:r>
              <a:rPr lang="zh-CN" altLang="en-US" dirty="0"/>
              <a:t>方法都是通过视频的深度特征来回归不同的动作质量得分。</a:t>
            </a:r>
            <a:endParaRPr lang="en-US" altLang="zh-CN" dirty="0"/>
          </a:p>
          <a:p>
            <a:pPr marL="285750" indent="-285750">
              <a:lnSpc>
                <a:spcPct val="120000"/>
              </a:lnSpc>
              <a:buFont typeface="Arial" panose="020B0604020202020204" pitchFamily="34" charset="0"/>
              <a:buChar char="•"/>
            </a:pPr>
            <a:r>
              <a:rPr lang="zh-CN" altLang="en-US" dirty="0"/>
              <a:t>现有</a:t>
            </a:r>
            <a:r>
              <a:rPr lang="en-US" altLang="zh-CN" dirty="0"/>
              <a:t>AQA</a:t>
            </a:r>
            <a:r>
              <a:rPr lang="zh-CN" altLang="en-US" dirty="0"/>
              <a:t>数据集缺少动作过程的细粒度注释</a:t>
            </a:r>
            <a:endParaRPr lang="en-US" altLang="zh-CN" dirty="0"/>
          </a:p>
          <a:p>
            <a:pPr>
              <a:lnSpc>
                <a:spcPct val="120000"/>
              </a:lnSpc>
            </a:pPr>
            <a:endParaRPr lang="en-US" altLang="zh-CN" dirty="0"/>
          </a:p>
          <a:p>
            <a:pPr>
              <a:lnSpc>
                <a:spcPct val="120000"/>
              </a:lnSpc>
            </a:pPr>
            <a:r>
              <a:rPr lang="zh-CN" altLang="en-US" dirty="0"/>
              <a:t>导致，相似背景下差异很小的不同动作的质量难以评估，难以解释</a:t>
            </a:r>
          </a:p>
        </p:txBody>
      </p:sp>
      <p:sp>
        <p:nvSpPr>
          <p:cNvPr id="17" name="文本框 16">
            <a:extLst>
              <a:ext uri="{FF2B5EF4-FFF2-40B4-BE49-F238E27FC236}">
                <a16:creationId xmlns:a16="http://schemas.microsoft.com/office/drawing/2014/main" id="{7ADA730F-B7B1-4753-BA0E-91C8E28194CC}"/>
              </a:ext>
            </a:extLst>
          </p:cNvPr>
          <p:cNvSpPr txBox="1"/>
          <p:nvPr/>
        </p:nvSpPr>
        <p:spPr>
          <a:xfrm>
            <a:off x="5466241" y="1568821"/>
            <a:ext cx="2788759" cy="1732141"/>
          </a:xfrm>
          <a:prstGeom prst="rect">
            <a:avLst/>
          </a:prstGeom>
          <a:noFill/>
        </p:spPr>
        <p:txBody>
          <a:bodyPr wrap="square" rtlCol="0">
            <a:spAutoFit/>
          </a:bodyPr>
          <a:lstStyle/>
          <a:p>
            <a:pPr>
              <a:lnSpc>
                <a:spcPct val="120000"/>
              </a:lnSpc>
            </a:pPr>
            <a:r>
              <a:rPr lang="zh-CN" altLang="en-US" dirty="0"/>
              <a:t>特点：</a:t>
            </a:r>
            <a:endParaRPr lang="en-US" altLang="zh-CN" dirty="0"/>
          </a:p>
          <a:p>
            <a:pPr marL="285750" indent="-285750">
              <a:lnSpc>
                <a:spcPct val="120000"/>
              </a:lnSpc>
              <a:buFont typeface="Arial" panose="020B0604020202020204" pitchFamily="34" charset="0"/>
              <a:buChar char="•"/>
            </a:pPr>
            <a:r>
              <a:rPr lang="zh-CN" altLang="en-US" dirty="0"/>
              <a:t>两层语义结构</a:t>
            </a:r>
            <a:endParaRPr lang="en-US" altLang="zh-CN" dirty="0"/>
          </a:p>
          <a:p>
            <a:pPr marL="285750" indent="-285750">
              <a:lnSpc>
                <a:spcPct val="120000"/>
              </a:lnSpc>
              <a:buFont typeface="Arial" panose="020B0604020202020204" pitchFamily="34" charset="0"/>
              <a:buChar char="•"/>
            </a:pPr>
            <a:r>
              <a:rPr lang="zh-CN" altLang="en-US" dirty="0"/>
              <a:t>两层时序结构</a:t>
            </a:r>
            <a:endParaRPr lang="en-US" altLang="zh-CN" dirty="0"/>
          </a:p>
          <a:p>
            <a:pPr marL="285750" indent="-285750">
              <a:lnSpc>
                <a:spcPct val="120000"/>
              </a:lnSpc>
              <a:buFont typeface="Arial" panose="020B0604020202020204" pitchFamily="34" charset="0"/>
              <a:buChar char="•"/>
            </a:pPr>
            <a:r>
              <a:rPr lang="zh-CN" altLang="en-US" dirty="0"/>
              <a:t>标签来自国际泳联官方数据</a:t>
            </a:r>
          </a:p>
        </p:txBody>
      </p:sp>
      <p:pic>
        <p:nvPicPr>
          <p:cNvPr id="11" name="图片 10">
            <a:extLst>
              <a:ext uri="{FF2B5EF4-FFF2-40B4-BE49-F238E27FC236}">
                <a16:creationId xmlns:a16="http://schemas.microsoft.com/office/drawing/2014/main" id="{70A3CDD5-4FE7-46C9-8A4E-18133D94865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01221" y="4046803"/>
            <a:ext cx="3118797" cy="1398585"/>
          </a:xfrm>
          <a:prstGeom prst="rect">
            <a:avLst/>
          </a:prstGeom>
        </p:spPr>
      </p:pic>
    </p:spTree>
    <p:custDataLst>
      <p:tags r:id="rId1"/>
    </p:custDataLst>
    <p:extLst>
      <p:ext uri="{BB962C8B-B14F-4D97-AF65-F5344CB8AC3E}">
        <p14:creationId xmlns:p14="http://schemas.microsoft.com/office/powerpoint/2010/main" val="2927012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公开数据集</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1914820" y="122400"/>
            <a:ext cx="2340658"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体育领域公开数据集</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42</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14" name="组合 13">
            <a:extLst>
              <a:ext uri="{FF2B5EF4-FFF2-40B4-BE49-F238E27FC236}">
                <a16:creationId xmlns:a16="http://schemas.microsoft.com/office/drawing/2014/main" id="{FF91AF79-1286-417B-B59E-CC611C94D72A}"/>
              </a:ext>
            </a:extLst>
          </p:cNvPr>
          <p:cNvGrpSpPr/>
          <p:nvPr/>
        </p:nvGrpSpPr>
        <p:grpSpPr>
          <a:xfrm>
            <a:off x="854710" y="686435"/>
            <a:ext cx="8987790" cy="646430"/>
            <a:chOff x="1346" y="1591"/>
            <a:chExt cx="14154" cy="1018"/>
          </a:xfrm>
        </p:grpSpPr>
        <p:sp>
          <p:nvSpPr>
            <p:cNvPr id="15" name="文本框 14">
              <a:extLst>
                <a:ext uri="{FF2B5EF4-FFF2-40B4-BE49-F238E27FC236}">
                  <a16:creationId xmlns:a16="http://schemas.microsoft.com/office/drawing/2014/main" id="{D920075F-D0A9-4E1D-AF35-200D0CA350AB}"/>
                </a:ext>
              </a:extLst>
            </p:cNvPr>
            <p:cNvSpPr txBox="1"/>
            <p:nvPr>
              <p:custDataLst>
                <p:tags r:id="rId3"/>
              </p:custDataLst>
            </p:nvPr>
          </p:nvSpPr>
          <p:spPr>
            <a:xfrm>
              <a:off x="2446" y="1591"/>
              <a:ext cx="13054" cy="1018"/>
            </a:xfrm>
            <a:prstGeom prst="rect">
              <a:avLst/>
            </a:prstGeom>
            <a:noFill/>
          </p:spPr>
          <p:txBody>
            <a:bodyPr wrap="square" rtlCol="0" anchor="ctr">
              <a:normAutofit fontScale="62500" lnSpcReduction="20000"/>
            </a:bodyPr>
            <a:lstStyle/>
            <a:p>
              <a:pPr>
                <a:lnSpc>
                  <a:spcPct val="120000"/>
                </a:lnSpc>
              </a:pPr>
              <a:r>
                <a:rPr lang="en-US" altLang="zh-CN" sz="2800" b="1" spc="300" dirty="0">
                  <a:solidFill>
                    <a:srgbClr val="3B3E4D"/>
                  </a:solidFill>
                  <a:latin typeface="微软雅黑" panose="020B0503020204020204" charset="-122"/>
                  <a:hlinkClick r:id="rId5"/>
                </a:rPr>
                <a:t>MIT Olympic Scoring dataset</a:t>
              </a:r>
              <a:r>
                <a:rPr lang="zh-CN" altLang="en-US" sz="2800" b="1" spc="300" dirty="0">
                  <a:solidFill>
                    <a:srgbClr val="3B3E4D"/>
                  </a:solidFill>
                  <a:latin typeface="微软雅黑" panose="020B0503020204020204" charset="-122"/>
                </a:rPr>
                <a:t>：跳水和花滑数据集，</a:t>
              </a:r>
              <a:r>
                <a:rPr lang="en-US" altLang="zh-CN" sz="2800" b="1" spc="300" dirty="0">
                  <a:solidFill>
                    <a:srgbClr val="3B3E4D"/>
                  </a:solidFill>
                  <a:latin typeface="微软雅黑" panose="020B0503020204020204" charset="-122"/>
                </a:rPr>
                <a:t>2014</a:t>
              </a:r>
              <a:endParaRPr lang="zh-CN" altLang="en-US" sz="2800" b="1" spc="300" dirty="0">
                <a:solidFill>
                  <a:srgbClr val="3B3E4D"/>
                </a:solidFill>
                <a:latin typeface="微软雅黑" panose="020B0503020204020204" charset="-122"/>
              </a:endParaRPr>
            </a:p>
          </p:txBody>
        </p:sp>
        <p:pic>
          <p:nvPicPr>
            <p:cNvPr id="16" name="图片 65" descr="32303036343130323b32303130303535313bc2d6c0aab7bdbfe9">
              <a:extLst>
                <a:ext uri="{FF2B5EF4-FFF2-40B4-BE49-F238E27FC236}">
                  <a16:creationId xmlns:a16="http://schemas.microsoft.com/office/drawing/2014/main" id="{396B88EC-D894-4055-B6E6-2E8266E0D5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6" y="1715"/>
              <a:ext cx="840" cy="840"/>
            </a:xfrm>
            <a:prstGeom prst="rect">
              <a:avLst/>
            </a:prstGeom>
          </p:spPr>
        </p:pic>
      </p:grpSp>
      <p:sp>
        <p:nvSpPr>
          <p:cNvPr id="17" name="文本框 16">
            <a:extLst>
              <a:ext uri="{FF2B5EF4-FFF2-40B4-BE49-F238E27FC236}">
                <a16:creationId xmlns:a16="http://schemas.microsoft.com/office/drawing/2014/main" id="{7ADA730F-B7B1-4753-BA0E-91C8E28194CC}"/>
              </a:ext>
            </a:extLst>
          </p:cNvPr>
          <p:cNvSpPr txBox="1"/>
          <p:nvPr/>
        </p:nvSpPr>
        <p:spPr>
          <a:xfrm>
            <a:off x="854710" y="1758816"/>
            <a:ext cx="4504690" cy="1398460"/>
          </a:xfrm>
          <a:prstGeom prst="rect">
            <a:avLst/>
          </a:prstGeom>
          <a:noFill/>
        </p:spPr>
        <p:txBody>
          <a:bodyPr wrap="square" rtlCol="0">
            <a:spAutoFit/>
          </a:bodyPr>
          <a:lstStyle/>
          <a:p>
            <a:pPr>
              <a:lnSpc>
                <a:spcPct val="120000"/>
              </a:lnSpc>
            </a:pPr>
            <a:r>
              <a:rPr lang="zh-CN" altLang="en-US" dirty="0"/>
              <a:t>特点：</a:t>
            </a:r>
            <a:endParaRPr lang="en-US" altLang="zh-CN" dirty="0"/>
          </a:p>
          <a:p>
            <a:pPr marL="285750" indent="-285750">
              <a:lnSpc>
                <a:spcPct val="120000"/>
              </a:lnSpc>
              <a:buFont typeface="Arial" panose="020B0604020202020204" pitchFamily="34" charset="0"/>
              <a:buChar char="•"/>
            </a:pPr>
            <a:r>
              <a:rPr lang="en-US" altLang="zh-CN" dirty="0"/>
              <a:t>RGB</a:t>
            </a:r>
            <a:r>
              <a:rPr lang="zh-CN" altLang="en-US" dirty="0"/>
              <a:t>数据</a:t>
            </a:r>
            <a:endParaRPr lang="en-US" altLang="zh-CN" dirty="0"/>
          </a:p>
          <a:p>
            <a:pPr marL="285750" indent="-285750">
              <a:lnSpc>
                <a:spcPct val="120000"/>
              </a:lnSpc>
              <a:buFont typeface="Arial" panose="020B0604020202020204" pitchFamily="34" charset="0"/>
              <a:buChar char="•"/>
            </a:pPr>
            <a:r>
              <a:rPr lang="zh-CN" altLang="en-US" dirty="0"/>
              <a:t>组成：</a:t>
            </a:r>
            <a:r>
              <a:rPr lang="en-US" altLang="zh-CN" dirty="0"/>
              <a:t>159</a:t>
            </a:r>
            <a:r>
              <a:rPr lang="zh-CN" altLang="en-US" dirty="0"/>
              <a:t>个跳水视频（正面</a:t>
            </a:r>
            <a:r>
              <a:rPr lang="en-US" altLang="zh-CN" dirty="0"/>
              <a:t>+</a:t>
            </a:r>
            <a:r>
              <a:rPr lang="zh-CN" altLang="en-US" dirty="0"/>
              <a:t>侧面视角）和</a:t>
            </a:r>
            <a:r>
              <a:rPr lang="en-US" altLang="zh-CN" dirty="0"/>
              <a:t>150</a:t>
            </a:r>
            <a:r>
              <a:rPr lang="zh-CN" altLang="en-US" dirty="0"/>
              <a:t>个花滑视频</a:t>
            </a:r>
          </a:p>
        </p:txBody>
      </p:sp>
      <p:pic>
        <p:nvPicPr>
          <p:cNvPr id="12" name="图片 11">
            <a:extLst>
              <a:ext uri="{FF2B5EF4-FFF2-40B4-BE49-F238E27FC236}">
                <a16:creationId xmlns:a16="http://schemas.microsoft.com/office/drawing/2014/main" id="{743135A6-7A32-42BC-A067-E72256BC9C2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02299" y="2191827"/>
            <a:ext cx="6227319" cy="2791845"/>
          </a:xfrm>
          <a:prstGeom prst="rect">
            <a:avLst/>
          </a:prstGeom>
        </p:spPr>
      </p:pic>
    </p:spTree>
    <p:custDataLst>
      <p:tags r:id="rId1"/>
    </p:custDataLst>
    <p:extLst>
      <p:ext uri="{BB962C8B-B14F-4D97-AF65-F5344CB8AC3E}">
        <p14:creationId xmlns:p14="http://schemas.microsoft.com/office/powerpoint/2010/main" val="530757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公开数据集</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7" name="文本框 6"/>
          <p:cNvSpPr txBox="1"/>
          <p:nvPr/>
        </p:nvSpPr>
        <p:spPr>
          <a:xfrm>
            <a:off x="1914820" y="122400"/>
            <a:ext cx="2340658"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更多公开数据集</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43</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7ADA730F-B7B1-4753-BA0E-91C8E28194CC}"/>
              </a:ext>
            </a:extLst>
          </p:cNvPr>
          <p:cNvSpPr txBox="1"/>
          <p:nvPr/>
        </p:nvSpPr>
        <p:spPr>
          <a:xfrm>
            <a:off x="854710" y="1492116"/>
            <a:ext cx="8289290" cy="1732141"/>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dirty="0"/>
              <a:t>MTL-AQA</a:t>
            </a:r>
            <a:r>
              <a:rPr lang="zh-CN" altLang="en-US" dirty="0"/>
              <a:t>（跳水，</a:t>
            </a:r>
            <a:r>
              <a:rPr lang="en-US" altLang="zh-CN" dirty="0"/>
              <a:t>RGB</a:t>
            </a:r>
            <a:r>
              <a:rPr lang="zh-CN" altLang="en-US" dirty="0"/>
              <a:t>，</a:t>
            </a:r>
            <a:r>
              <a:rPr lang="en-US" altLang="zh-CN" dirty="0"/>
              <a:t>2019</a:t>
            </a:r>
            <a:r>
              <a:rPr lang="zh-CN" altLang="en-US" dirty="0"/>
              <a:t>）</a:t>
            </a:r>
            <a:endParaRPr lang="en-US" altLang="zh-CN" dirty="0"/>
          </a:p>
          <a:p>
            <a:pPr marL="285750" indent="-285750">
              <a:lnSpc>
                <a:spcPct val="120000"/>
              </a:lnSpc>
              <a:buFont typeface="Arial" panose="020B0604020202020204" pitchFamily="34" charset="0"/>
              <a:buChar char="•"/>
            </a:pPr>
            <a:r>
              <a:rPr lang="en-US" altLang="zh-CN" dirty="0" err="1"/>
              <a:t>GolfDB</a:t>
            </a:r>
            <a:r>
              <a:rPr lang="zh-CN" altLang="en-US" dirty="0"/>
              <a:t>（高尔夫，</a:t>
            </a:r>
            <a:r>
              <a:rPr lang="en-US" altLang="zh-CN" dirty="0"/>
              <a:t>RGB</a:t>
            </a:r>
            <a:r>
              <a:rPr lang="zh-CN" altLang="en-US" dirty="0"/>
              <a:t>，</a:t>
            </a:r>
            <a:r>
              <a:rPr lang="en-US" altLang="zh-CN" dirty="0"/>
              <a:t>2019</a:t>
            </a:r>
            <a:r>
              <a:rPr lang="zh-CN" altLang="en-US" dirty="0"/>
              <a:t>）</a:t>
            </a:r>
            <a:endParaRPr lang="en-US" altLang="zh-CN" dirty="0"/>
          </a:p>
          <a:p>
            <a:pPr marL="285750" indent="-285750">
              <a:lnSpc>
                <a:spcPct val="120000"/>
              </a:lnSpc>
              <a:buFont typeface="Arial" panose="020B0604020202020204" pitchFamily="34" charset="0"/>
              <a:buChar char="•"/>
            </a:pPr>
            <a:r>
              <a:rPr lang="en-US" altLang="zh-CN" dirty="0"/>
              <a:t>FMS – RGB + D</a:t>
            </a:r>
            <a:r>
              <a:rPr lang="zh-CN" altLang="en-US" dirty="0"/>
              <a:t>（功能性动作筛查，多模态，</a:t>
            </a:r>
            <a:r>
              <a:rPr lang="en-US" altLang="zh-CN" dirty="0"/>
              <a:t>2022</a:t>
            </a:r>
            <a:r>
              <a:rPr lang="zh-CN" altLang="en-US" dirty="0"/>
              <a:t>）</a:t>
            </a:r>
            <a:endParaRPr lang="en-US" altLang="zh-CN" dirty="0"/>
          </a:p>
          <a:p>
            <a:pPr marL="285750" indent="-285750">
              <a:lnSpc>
                <a:spcPct val="120000"/>
              </a:lnSpc>
              <a:buFont typeface="Arial" panose="020B0604020202020204" pitchFamily="34" charset="0"/>
              <a:buChar char="•"/>
            </a:pPr>
            <a:r>
              <a:rPr lang="en-US" altLang="zh-CN" dirty="0"/>
              <a:t>Lower limbs action for balance testing</a:t>
            </a:r>
            <a:r>
              <a:rPr lang="zh-CN" altLang="en-US" dirty="0"/>
              <a:t>（平衡测试中的下肢动作，</a:t>
            </a:r>
            <a:r>
              <a:rPr lang="en-US" altLang="zh-CN" dirty="0"/>
              <a:t>IMU</a:t>
            </a:r>
            <a:r>
              <a:rPr lang="zh-CN" altLang="en-US" dirty="0"/>
              <a:t>，</a:t>
            </a:r>
            <a:r>
              <a:rPr lang="en-US" altLang="zh-CN" dirty="0"/>
              <a:t>2023</a:t>
            </a:r>
            <a:r>
              <a:rPr lang="zh-CN" altLang="en-US" dirty="0"/>
              <a:t>）</a:t>
            </a:r>
            <a:endParaRPr lang="en-US" altLang="zh-CN" dirty="0"/>
          </a:p>
          <a:p>
            <a:pPr marL="285750" indent="-285750">
              <a:lnSpc>
                <a:spcPct val="120000"/>
              </a:lnSpc>
              <a:buFont typeface="Arial" panose="020B0604020202020204" pitchFamily="34" charset="0"/>
              <a:buChar char="•"/>
            </a:pPr>
            <a:r>
              <a:rPr lang="en-US" altLang="zh-CN" dirty="0"/>
              <a:t>……</a:t>
            </a:r>
            <a:endParaRPr lang="zh-CN" altLang="en-US" dirty="0"/>
          </a:p>
        </p:txBody>
      </p:sp>
      <p:sp>
        <p:nvSpPr>
          <p:cNvPr id="11" name="文本框 10">
            <a:extLst>
              <a:ext uri="{FF2B5EF4-FFF2-40B4-BE49-F238E27FC236}">
                <a16:creationId xmlns:a16="http://schemas.microsoft.com/office/drawing/2014/main" id="{BC0DF5F6-8FD9-4333-B67C-24DD51D2E02A}"/>
              </a:ext>
            </a:extLst>
          </p:cNvPr>
          <p:cNvSpPr txBox="1"/>
          <p:nvPr/>
        </p:nvSpPr>
        <p:spPr>
          <a:xfrm>
            <a:off x="8733239" y="5360253"/>
            <a:ext cx="2719142" cy="369332"/>
          </a:xfrm>
          <a:prstGeom prst="rect">
            <a:avLst/>
          </a:prstGeom>
          <a:noFill/>
        </p:spPr>
        <p:txBody>
          <a:bodyPr wrap="none" rtlCol="0">
            <a:spAutoFit/>
          </a:bodyPr>
          <a:lstStyle/>
          <a:p>
            <a:r>
              <a:rPr lang="en-US" altLang="zh-CN" dirty="0" err="1">
                <a:hlinkClick r:id="rId4"/>
              </a:rPr>
              <a:t>PaperWithCode</a:t>
            </a:r>
            <a:r>
              <a:rPr lang="en-US" altLang="zh-CN" dirty="0">
                <a:hlinkClick r:id="rId4"/>
              </a:rPr>
              <a:t> -- Datasets</a:t>
            </a:r>
            <a:endParaRPr lang="zh-CN" altLang="en-US" dirty="0"/>
          </a:p>
        </p:txBody>
      </p:sp>
      <p:pic>
        <p:nvPicPr>
          <p:cNvPr id="13" name="图片 12">
            <a:extLst>
              <a:ext uri="{FF2B5EF4-FFF2-40B4-BE49-F238E27FC236}">
                <a16:creationId xmlns:a16="http://schemas.microsoft.com/office/drawing/2014/main" id="{F017369C-9C38-4409-B7D0-2466F9AAB57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115299" y="4006772"/>
            <a:ext cx="3860801" cy="1062593"/>
          </a:xfrm>
          <a:prstGeom prst="rect">
            <a:avLst/>
          </a:prstGeom>
        </p:spPr>
      </p:pic>
      <p:pic>
        <p:nvPicPr>
          <p:cNvPr id="2" name="图片 1">
            <a:extLst>
              <a:ext uri="{FF2B5EF4-FFF2-40B4-BE49-F238E27FC236}">
                <a16:creationId xmlns:a16="http://schemas.microsoft.com/office/drawing/2014/main" id="{A4E873A6-743C-49D1-8632-DFB0681C6A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84500" y="3861414"/>
            <a:ext cx="4257616" cy="2130386"/>
          </a:xfrm>
          <a:prstGeom prst="rect">
            <a:avLst/>
          </a:prstGeom>
        </p:spPr>
      </p:pic>
      <p:pic>
        <p:nvPicPr>
          <p:cNvPr id="3" name="图片 2">
            <a:extLst>
              <a:ext uri="{FF2B5EF4-FFF2-40B4-BE49-F238E27FC236}">
                <a16:creationId xmlns:a16="http://schemas.microsoft.com/office/drawing/2014/main" id="{44EC345C-2883-4446-9AFD-57DEDEC8D25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8388" y="3361782"/>
            <a:ext cx="2389978" cy="3129650"/>
          </a:xfrm>
          <a:prstGeom prst="rect">
            <a:avLst/>
          </a:prstGeom>
        </p:spPr>
      </p:pic>
    </p:spTree>
    <p:custDataLst>
      <p:tags r:id="rId1"/>
    </p:custDataLst>
    <p:extLst>
      <p:ext uri="{BB962C8B-B14F-4D97-AF65-F5344CB8AC3E}">
        <p14:creationId xmlns:p14="http://schemas.microsoft.com/office/powerpoint/2010/main" val="3265811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22047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姿态评估评价指标：</a:t>
            </a:r>
          </a:p>
        </p:txBody>
      </p:sp>
      <p:sp>
        <p:nvSpPr>
          <p:cNvPr id="7" name="文本框 6"/>
          <p:cNvSpPr txBox="1"/>
          <p:nvPr/>
        </p:nvSpPr>
        <p:spPr>
          <a:xfrm>
            <a:off x="2524420" y="122400"/>
            <a:ext cx="3876380"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斯皮尔曼相关系数</a:t>
            </a:r>
            <a:r>
              <a:rPr lang="en-US" altLang="zh-CN" b="1" dirty="0">
                <a:solidFill>
                  <a:srgbClr val="C00000"/>
                </a:solidFill>
                <a:latin typeface="Calibri"/>
                <a:ea typeface="微软雅黑" panose="020B0503020204020204" pitchFamily="34" charset="-122"/>
              </a:rPr>
              <a:t>/</a:t>
            </a:r>
            <a:r>
              <a:rPr lang="zh-CN" altLang="en-US" b="1" dirty="0">
                <a:solidFill>
                  <a:srgbClr val="C00000"/>
                </a:solidFill>
                <a:latin typeface="Calibri"/>
                <a:ea typeface="微软雅黑" panose="020B0503020204020204" pitchFamily="34" charset="-122"/>
              </a:rPr>
              <a:t>皮尔逊相关系数</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44</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D958E2EC-C4FF-485A-B716-E1E14DFB0E5F}"/>
              </a:ext>
            </a:extLst>
          </p:cNvPr>
          <p:cNvSpPr txBox="1"/>
          <p:nvPr/>
        </p:nvSpPr>
        <p:spPr>
          <a:xfrm>
            <a:off x="854710" y="996816"/>
            <a:ext cx="8289290" cy="106734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dirty="0"/>
              <a:t>用于预测质量分数的动作质量评估任务；</a:t>
            </a:r>
            <a:endParaRPr lang="en-US" altLang="zh-CN" dirty="0"/>
          </a:p>
          <a:p>
            <a:pPr marL="285750" indent="-285750">
              <a:lnSpc>
                <a:spcPct val="120000"/>
              </a:lnSpc>
              <a:buFont typeface="Arial" panose="020B0604020202020204" pitchFamily="34" charset="0"/>
              <a:buChar char="•"/>
            </a:pPr>
            <a:r>
              <a:rPr lang="zh-CN" altLang="en-US" dirty="0"/>
              <a:t>表示预测值与真实值的相关程度（</a:t>
            </a:r>
            <a:r>
              <a:rPr lang="en-US" altLang="zh-CN" dirty="0"/>
              <a:t>-1 ~ +1</a:t>
            </a:r>
            <a:r>
              <a:rPr lang="zh-CN" altLang="en-US" dirty="0"/>
              <a:t>）；</a:t>
            </a:r>
            <a:endParaRPr lang="en-US" altLang="zh-CN" dirty="0"/>
          </a:p>
          <a:p>
            <a:pPr>
              <a:lnSpc>
                <a:spcPct val="120000"/>
              </a:lnSpc>
            </a:pPr>
            <a:endParaRPr lang="zh-CN" altLang="en-US" dirty="0"/>
          </a:p>
        </p:txBody>
      </p:sp>
      <p:pic>
        <p:nvPicPr>
          <p:cNvPr id="3" name="图片 2">
            <a:extLst>
              <a:ext uri="{FF2B5EF4-FFF2-40B4-BE49-F238E27FC236}">
                <a16:creationId xmlns:a16="http://schemas.microsoft.com/office/drawing/2014/main" id="{81DADF5C-9502-4266-A878-C01773C08634}"/>
              </a:ext>
            </a:extLst>
          </p:cNvPr>
          <p:cNvPicPr>
            <a:picLocks noChangeAspect="1"/>
          </p:cNvPicPr>
          <p:nvPr/>
        </p:nvPicPr>
        <p:blipFill>
          <a:blip r:embed="rId4"/>
          <a:stretch>
            <a:fillRect/>
          </a:stretch>
        </p:blipFill>
        <p:spPr>
          <a:xfrm>
            <a:off x="966787" y="2087880"/>
            <a:ext cx="6145213" cy="3067460"/>
          </a:xfrm>
          <a:prstGeom prst="rect">
            <a:avLst/>
          </a:prstGeom>
        </p:spPr>
      </p:pic>
    </p:spTree>
    <p:custDataLst>
      <p:tags r:id="rId1"/>
    </p:custDataLst>
    <p:extLst>
      <p:ext uri="{BB962C8B-B14F-4D97-AF65-F5344CB8AC3E}">
        <p14:creationId xmlns:p14="http://schemas.microsoft.com/office/powerpoint/2010/main" val="2480970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1F9BC55-A421-4980-8A42-3D1CE536A9A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20000" y="3429000"/>
            <a:ext cx="3403600" cy="3056203"/>
          </a:xfrm>
          <a:prstGeom prst="rect">
            <a:avLst/>
          </a:prstGeom>
        </p:spPr>
      </p:pic>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22047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姿态评估评价指标：</a:t>
            </a:r>
          </a:p>
        </p:txBody>
      </p:sp>
      <p:sp>
        <p:nvSpPr>
          <p:cNvPr id="7" name="文本框 6"/>
          <p:cNvSpPr txBox="1"/>
          <p:nvPr/>
        </p:nvSpPr>
        <p:spPr>
          <a:xfrm>
            <a:off x="2524420" y="122400"/>
            <a:ext cx="2340658"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分类准确率</a:t>
            </a:r>
            <a:endPar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endParaRP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45</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D958E2EC-C4FF-485A-B716-E1E14DFB0E5F}"/>
              </a:ext>
            </a:extLst>
          </p:cNvPr>
          <p:cNvSpPr txBox="1"/>
          <p:nvPr/>
        </p:nvSpPr>
        <p:spPr>
          <a:xfrm>
            <a:off x="854710" y="996816"/>
            <a:ext cx="8289290" cy="2729337"/>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dirty="0"/>
              <a:t>用于预测等级类别的动作质量评估任务；</a:t>
            </a:r>
            <a:endParaRPr lang="en-US" altLang="zh-CN" dirty="0"/>
          </a:p>
          <a:p>
            <a:pPr marL="285750" indent="-285750">
              <a:lnSpc>
                <a:spcPct val="120000"/>
              </a:lnSpc>
              <a:buFont typeface="Arial" panose="020B0604020202020204" pitchFamily="34" charset="0"/>
              <a:buChar char="•"/>
            </a:pPr>
            <a:r>
              <a:rPr lang="zh-CN" altLang="en-US" dirty="0"/>
              <a:t>准确率（</a:t>
            </a:r>
            <a:r>
              <a:rPr lang="en-US" altLang="zh-CN" dirty="0"/>
              <a:t>Accuracy</a:t>
            </a:r>
            <a:r>
              <a:rPr lang="zh-CN" altLang="en-US" dirty="0"/>
              <a:t>）：表示分类正确的占总体的百分比；</a:t>
            </a:r>
            <a:endParaRPr lang="en-US" altLang="zh-CN" dirty="0"/>
          </a:p>
          <a:p>
            <a:pPr>
              <a:lnSpc>
                <a:spcPct val="120000"/>
              </a:lnSpc>
            </a:pPr>
            <a:endParaRPr lang="en-US" altLang="zh-CN" dirty="0"/>
          </a:p>
          <a:p>
            <a:pPr>
              <a:lnSpc>
                <a:spcPct val="120000"/>
              </a:lnSpc>
            </a:pPr>
            <a:r>
              <a:rPr lang="zh-CN" altLang="en-US" dirty="0"/>
              <a:t>其他指标：</a:t>
            </a:r>
            <a:endParaRPr lang="en-US" altLang="zh-CN" dirty="0"/>
          </a:p>
          <a:p>
            <a:pPr marL="285750" indent="-285750">
              <a:lnSpc>
                <a:spcPct val="120000"/>
              </a:lnSpc>
              <a:buFont typeface="Arial" panose="020B0604020202020204" pitchFamily="34" charset="0"/>
              <a:buChar char="•"/>
            </a:pPr>
            <a:r>
              <a:rPr lang="zh-CN" altLang="en-US" dirty="0"/>
              <a:t>错误率（</a:t>
            </a:r>
            <a:r>
              <a:rPr lang="en-US" altLang="zh-CN" dirty="0"/>
              <a:t>Classification error</a:t>
            </a:r>
            <a:r>
              <a:rPr lang="zh-CN" altLang="en-US" dirty="0"/>
              <a:t>）：</a:t>
            </a:r>
            <a:r>
              <a:rPr lang="en-US" altLang="zh-CN" dirty="0"/>
              <a:t>1 - Accuracy</a:t>
            </a:r>
          </a:p>
          <a:p>
            <a:pPr marL="285750" indent="-285750">
              <a:lnSpc>
                <a:spcPct val="120000"/>
              </a:lnSpc>
              <a:buFont typeface="Arial" panose="020B0604020202020204" pitchFamily="34" charset="0"/>
              <a:buChar char="•"/>
            </a:pPr>
            <a:r>
              <a:rPr lang="zh-CN" altLang="en-US" dirty="0"/>
              <a:t>精准率（</a:t>
            </a:r>
            <a:r>
              <a:rPr lang="en-US" altLang="zh-CN" dirty="0"/>
              <a:t>Precision</a:t>
            </a:r>
            <a:r>
              <a:rPr lang="zh-CN" altLang="en-US" dirty="0"/>
              <a:t>）和 召回率（</a:t>
            </a:r>
            <a:r>
              <a:rPr lang="en-US" altLang="zh-CN" dirty="0"/>
              <a:t>Recall</a:t>
            </a:r>
            <a:r>
              <a:rPr lang="zh-CN" altLang="en-US" dirty="0"/>
              <a:t>）</a:t>
            </a:r>
            <a:endParaRPr lang="en-US" altLang="zh-CN" dirty="0"/>
          </a:p>
          <a:p>
            <a:pPr marL="285750" indent="-285750">
              <a:lnSpc>
                <a:spcPct val="120000"/>
              </a:lnSpc>
              <a:buFont typeface="Arial" panose="020B0604020202020204" pitchFamily="34" charset="0"/>
              <a:buChar char="•"/>
            </a:pPr>
            <a:r>
              <a:rPr lang="en-US" altLang="zh-CN" dirty="0"/>
              <a:t>F1 Score</a:t>
            </a:r>
            <a:r>
              <a:rPr lang="zh-CN" altLang="en-US" dirty="0"/>
              <a:t>：精准率和召回率的调和平均（两者兼顾）</a:t>
            </a:r>
            <a:endParaRPr lang="en-US" altLang="zh-CN" dirty="0"/>
          </a:p>
          <a:p>
            <a:pPr marL="285750" indent="-285750">
              <a:lnSpc>
                <a:spcPct val="120000"/>
              </a:lnSpc>
              <a:buFont typeface="Arial" panose="020B0604020202020204" pitchFamily="34" charset="0"/>
              <a:buChar char="•"/>
            </a:pPr>
            <a:r>
              <a:rPr lang="en-US" altLang="zh-CN" dirty="0"/>
              <a:t>ROC</a:t>
            </a:r>
            <a:r>
              <a:rPr lang="zh-CN" altLang="en-US" dirty="0"/>
              <a:t>曲线和</a:t>
            </a:r>
            <a:r>
              <a:rPr lang="en-US" altLang="zh-CN" dirty="0"/>
              <a:t>AUC</a:t>
            </a:r>
            <a:r>
              <a:rPr lang="zh-CN" altLang="en-US" dirty="0"/>
              <a:t>值</a:t>
            </a:r>
            <a:endParaRPr lang="en-US" altLang="zh-CN" dirty="0"/>
          </a:p>
        </p:txBody>
      </p:sp>
      <p:pic>
        <p:nvPicPr>
          <p:cNvPr id="12" name="图片 11">
            <a:extLst>
              <a:ext uri="{FF2B5EF4-FFF2-40B4-BE49-F238E27FC236}">
                <a16:creationId xmlns:a16="http://schemas.microsoft.com/office/drawing/2014/main" id="{40C2EF69-D83F-4CEB-8455-2879EDECAA4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065811" y="738609"/>
            <a:ext cx="4156377" cy="3056203"/>
          </a:xfrm>
          <a:prstGeom prst="rect">
            <a:avLst/>
          </a:prstGeom>
        </p:spPr>
      </p:pic>
    </p:spTree>
    <p:custDataLst>
      <p:tags r:id="rId1"/>
    </p:custDataLst>
    <p:extLst>
      <p:ext uri="{BB962C8B-B14F-4D97-AF65-F5344CB8AC3E}">
        <p14:creationId xmlns:p14="http://schemas.microsoft.com/office/powerpoint/2010/main" val="918694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22047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姿态评估评价指标：</a:t>
            </a:r>
          </a:p>
        </p:txBody>
      </p:sp>
      <p:sp>
        <p:nvSpPr>
          <p:cNvPr id="7" name="文本框 6"/>
          <p:cNvSpPr txBox="1"/>
          <p:nvPr/>
        </p:nvSpPr>
        <p:spPr>
          <a:xfrm>
            <a:off x="2524420" y="122400"/>
            <a:ext cx="2340658" cy="369332"/>
          </a:xfrm>
          <a:prstGeom prst="rect">
            <a:avLst/>
          </a:prstGeom>
          <a:noFill/>
        </p:spPr>
        <p:txBody>
          <a:bodyPr wrap="square" rtlCol="0">
            <a:spAutoFit/>
          </a:bodyPr>
          <a:lstStyle/>
          <a:p>
            <a:pPr>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排名准确性</a:t>
            </a:r>
          </a:p>
        </p:txBody>
      </p:sp>
      <p:sp>
        <p:nvSpPr>
          <p:cNvPr id="8" name="灯片编号占位符 24">
            <a:extLst>
              <a:ext uri="{FF2B5EF4-FFF2-40B4-BE49-F238E27FC236}">
                <a16:creationId xmlns:a16="http://schemas.microsoft.com/office/drawing/2014/main" id="{05983CC6-9CEE-406E-93F3-A795AD35636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46</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D958E2EC-C4FF-485A-B716-E1E14DFB0E5F}"/>
              </a:ext>
            </a:extLst>
          </p:cNvPr>
          <p:cNvSpPr txBox="1"/>
          <p:nvPr/>
        </p:nvSpPr>
        <p:spPr>
          <a:xfrm>
            <a:off x="854710" y="996816"/>
            <a:ext cx="8289290" cy="73366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dirty="0"/>
              <a:t>用于预测分类排序的动作质量评估任务；</a:t>
            </a:r>
            <a:endParaRPr lang="en-US" altLang="zh-CN" dirty="0"/>
          </a:p>
          <a:p>
            <a:pPr marL="285750" indent="-285750">
              <a:lnSpc>
                <a:spcPct val="120000"/>
              </a:lnSpc>
              <a:buFont typeface="Arial" panose="020B0604020202020204" pitchFamily="34" charset="0"/>
              <a:buChar char="•"/>
            </a:pPr>
            <a:r>
              <a:rPr lang="zh-CN" altLang="en-US" dirty="0"/>
              <a:t>表示排序结果中正确排序的百分比</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6D63F3B-4893-4E9D-8D84-FD0ADF3A5E22}"/>
                  </a:ext>
                </a:extLst>
              </p:cNvPr>
              <p:cNvSpPr txBox="1"/>
              <p:nvPr/>
            </p:nvSpPr>
            <p:spPr>
              <a:xfrm>
                <a:off x="2388013" y="3190761"/>
                <a:ext cx="2845010"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E</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e>
                            <m:e>
                              <m:r>
                                <a:rPr lang="en-US" altLang="zh-CN" b="0" i="1" smtClean="0">
                                  <a:latin typeface="Cambria Math" panose="02040503050406030204" pitchFamily="18" charset="0"/>
                                </a:rPr>
                                <m:t>−1,  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e>
                            <m:e>
                              <m:r>
                                <a:rPr lang="en-US" altLang="zh-CN" b="0" i="1" smtClean="0">
                                  <a:latin typeface="Cambria Math" panose="02040503050406030204" pitchFamily="18" charset="0"/>
                                </a:rPr>
                                <m:t>0,  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e>
                          </m:eqArr>
                        </m:e>
                      </m:d>
                    </m:oMath>
                  </m:oMathPara>
                </a14:m>
                <a:endParaRPr lang="zh-CN" altLang="en-US" dirty="0"/>
              </a:p>
            </p:txBody>
          </p:sp>
        </mc:Choice>
        <mc:Fallback xmlns="">
          <p:sp>
            <p:nvSpPr>
              <p:cNvPr id="2" name="文本框 1">
                <a:extLst>
                  <a:ext uri="{FF2B5EF4-FFF2-40B4-BE49-F238E27FC236}">
                    <a16:creationId xmlns:a16="http://schemas.microsoft.com/office/drawing/2014/main" id="{26D63F3B-4893-4E9D-8D84-FD0ADF3A5E22}"/>
                  </a:ext>
                </a:extLst>
              </p:cNvPr>
              <p:cNvSpPr txBox="1">
                <a:spLocks noRot="1" noChangeAspect="1" noMove="1" noResize="1" noEditPoints="1" noAdjustHandles="1" noChangeArrowheads="1" noChangeShapeType="1" noTextEdit="1"/>
              </p:cNvSpPr>
              <p:nvPr/>
            </p:nvSpPr>
            <p:spPr>
              <a:xfrm>
                <a:off x="2388013" y="3190761"/>
                <a:ext cx="2845010" cy="1025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7D9B75B-03F1-41CC-A5F7-5648DDCB093F}"/>
                  </a:ext>
                </a:extLst>
              </p:cNvPr>
              <p:cNvSpPr txBox="1"/>
              <p:nvPr/>
            </p:nvSpPr>
            <p:spPr>
              <a:xfrm>
                <a:off x="854710" y="2498739"/>
                <a:ext cx="8289290" cy="436594"/>
              </a:xfrm>
              <a:prstGeom prst="rect">
                <a:avLst/>
              </a:prstGeom>
              <a:noFill/>
            </p:spPr>
            <p:txBody>
              <a:bodyPr wrap="square" rtlCol="0">
                <a:spAutoFit/>
              </a:bodyPr>
              <a:lstStyle/>
              <a:p>
                <a:pPr>
                  <a:lnSpc>
                    <a:spcPct val="120000"/>
                  </a:lnSpc>
                </a:pPr>
                <a:r>
                  <a:rPr lang="zh-CN" altLang="en-US" dirty="0"/>
                  <a:t>对于一个排序对 </a:t>
                </a:r>
                <a:r>
                  <a:rPr lang="en-US" altLang="zh-CN" dirty="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𝑗</m:t>
                        </m:r>
                      </m:sub>
                    </m:sSub>
                  </m:oMath>
                </a14:m>
                <a:r>
                  <a:rPr lang="en-US" altLang="zh-CN" dirty="0"/>
                  <a:t>)</a:t>
                </a:r>
                <a:r>
                  <a:rPr lang="zh-CN" altLang="en-US" dirty="0"/>
                  <a:t>，评估结果函数定义如下：</a:t>
                </a:r>
              </a:p>
            </p:txBody>
          </p:sp>
        </mc:Choice>
        <mc:Fallback xmlns="">
          <p:sp>
            <p:nvSpPr>
              <p:cNvPr id="9" name="文本框 8">
                <a:extLst>
                  <a:ext uri="{FF2B5EF4-FFF2-40B4-BE49-F238E27FC236}">
                    <a16:creationId xmlns:a16="http://schemas.microsoft.com/office/drawing/2014/main" id="{67D9B75B-03F1-41CC-A5F7-5648DDCB093F}"/>
                  </a:ext>
                </a:extLst>
              </p:cNvPr>
              <p:cNvSpPr txBox="1">
                <a:spLocks noRot="1" noChangeAspect="1" noMove="1" noResize="1" noEditPoints="1" noAdjustHandles="1" noChangeArrowheads="1" noChangeShapeType="1" noTextEdit="1"/>
              </p:cNvSpPr>
              <p:nvPr/>
            </p:nvSpPr>
            <p:spPr>
              <a:xfrm>
                <a:off x="854710" y="2498739"/>
                <a:ext cx="8289290" cy="436594"/>
              </a:xfrm>
              <a:prstGeom prst="rect">
                <a:avLst/>
              </a:prstGeom>
              <a:blipFill>
                <a:blip r:embed="rId5"/>
                <a:stretch>
                  <a:fillRect l="-588"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752C46B-B4E6-4192-9E3F-CA12FCD574CC}"/>
                  </a:ext>
                </a:extLst>
              </p:cNvPr>
              <p:cNvSpPr txBox="1"/>
              <p:nvPr/>
            </p:nvSpPr>
            <p:spPr>
              <a:xfrm>
                <a:off x="1710055" y="5411654"/>
                <a:ext cx="3289300" cy="661591"/>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𝐴𝑐𝑐𝑢𝑟𝑎𝑐𝑦</m:t>
                          </m:r>
                        </m:e>
                        <m:sub>
                          <m:r>
                            <a:rPr lang="en-US" altLang="zh-CN" b="0" i="1" smtClean="0">
                              <a:latin typeface="Cambria Math" panose="02040503050406030204" pitchFamily="18" charset="0"/>
                            </a:rPr>
                            <m:t>𝑟𝑎𝑛𝑘</m:t>
                          </m:r>
                        </m:sub>
                      </m:sSub>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𝑚</m:t>
                          </m:r>
                        </m:num>
                        <m:den>
                          <m:r>
                            <a:rPr lang="en-US" altLang="zh-CN" i="1">
                              <a:latin typeface="Cambria Math" panose="02040503050406030204" pitchFamily="18" charset="0"/>
                            </a:rPr>
                            <m:t>𝑛</m:t>
                          </m:r>
                        </m:den>
                      </m:f>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100%</m:t>
                      </m:r>
                    </m:oMath>
                  </m:oMathPara>
                </a14:m>
                <a:endParaRPr lang="zh-CN" altLang="en-US" baseline="-25000" dirty="0"/>
              </a:p>
            </p:txBody>
          </p:sp>
        </mc:Choice>
        <mc:Fallback xmlns="">
          <p:sp>
            <p:nvSpPr>
              <p:cNvPr id="11" name="文本框 10">
                <a:extLst>
                  <a:ext uri="{FF2B5EF4-FFF2-40B4-BE49-F238E27FC236}">
                    <a16:creationId xmlns:a16="http://schemas.microsoft.com/office/drawing/2014/main" id="{C752C46B-B4E6-4192-9E3F-CA12FCD574CC}"/>
                  </a:ext>
                </a:extLst>
              </p:cNvPr>
              <p:cNvSpPr txBox="1">
                <a:spLocks noRot="1" noChangeAspect="1" noMove="1" noResize="1" noEditPoints="1" noAdjustHandles="1" noChangeArrowheads="1" noChangeShapeType="1" noTextEdit="1"/>
              </p:cNvSpPr>
              <p:nvPr/>
            </p:nvSpPr>
            <p:spPr>
              <a:xfrm>
                <a:off x="1710055" y="5411654"/>
                <a:ext cx="3289300" cy="661591"/>
              </a:xfrm>
              <a:prstGeom prst="rect">
                <a:avLst/>
              </a:prstGeom>
              <a:blipFill>
                <a:blip r:embed="rId6"/>
                <a:stretch>
                  <a:fillRect/>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20620B7C-D99D-4DFC-8BC8-DD6E01215C91}"/>
              </a:ext>
            </a:extLst>
          </p:cNvPr>
          <p:cNvSpPr txBox="1"/>
          <p:nvPr/>
        </p:nvSpPr>
        <p:spPr>
          <a:xfrm>
            <a:off x="854710" y="4633843"/>
            <a:ext cx="8289290" cy="401264"/>
          </a:xfrm>
          <a:prstGeom prst="rect">
            <a:avLst/>
          </a:prstGeom>
          <a:noFill/>
        </p:spPr>
        <p:txBody>
          <a:bodyPr wrap="square" rtlCol="0">
            <a:spAutoFit/>
          </a:bodyPr>
          <a:lstStyle/>
          <a:p>
            <a:pPr>
              <a:lnSpc>
                <a:spcPct val="120000"/>
              </a:lnSpc>
            </a:pPr>
            <a:r>
              <a:rPr lang="zh-CN" altLang="en-US" dirty="0"/>
              <a:t>其排名准确率为：</a:t>
            </a:r>
          </a:p>
        </p:txBody>
      </p:sp>
    </p:spTree>
    <p:custDataLst>
      <p:tags r:id="rId1"/>
    </p:custDataLst>
    <p:extLst>
      <p:ext uri="{BB962C8B-B14F-4D97-AF65-F5344CB8AC3E}">
        <p14:creationId xmlns:p14="http://schemas.microsoft.com/office/powerpoint/2010/main" val="626445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524000" y="1880220"/>
            <a:ext cx="4205521" cy="31547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06</a:t>
            </a:r>
          </a:p>
        </p:txBody>
      </p:sp>
      <p:sp>
        <p:nvSpPr>
          <p:cNvPr id="7" name="文本框 6"/>
          <p:cNvSpPr txBox="1"/>
          <p:nvPr/>
        </p:nvSpPr>
        <p:spPr>
          <a:xfrm>
            <a:off x="5526747" y="2734300"/>
            <a:ext cx="5821192" cy="769441"/>
          </a:xfrm>
          <a:prstGeom prst="rect">
            <a:avLst/>
          </a:prstGeom>
          <a:noFill/>
        </p:spPr>
        <p:txBody>
          <a:bodyPr wrap="square" rtlCol="0">
            <a:spAutoFit/>
          </a:bodyPr>
          <a:lstStyle/>
          <a:p>
            <a:r>
              <a:rPr lang="zh-CN" altLang="en-US" sz="4400" b="1" dirty="0">
                <a:solidFill>
                  <a:schemeClr val="tx1">
                    <a:lumMod val="85000"/>
                    <a:lumOff val="15000"/>
                  </a:schemeClr>
                </a:solidFill>
                <a:latin typeface="+mj-ea"/>
                <a:ea typeface="+mj-ea"/>
              </a:rPr>
              <a:t>体育领域中的姿态评估</a:t>
            </a:r>
          </a:p>
        </p:txBody>
      </p:sp>
      <p:sp useBgFill="1">
        <p:nvSpPr>
          <p:cNvPr id="16" name="文本框 15"/>
          <p:cNvSpPr txBox="1"/>
          <p:nvPr/>
        </p:nvSpPr>
        <p:spPr>
          <a:xfrm>
            <a:off x="1852411" y="3017522"/>
            <a:ext cx="3230339" cy="646331"/>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a:t>
            </a:r>
            <a:r>
              <a:rPr lang="en-US" altLang="zh-CN" sz="3600" b="1" dirty="0">
                <a:latin typeface="Times New Roman" panose="02020603050405020304" pitchFamily="18" charset="0"/>
                <a:cs typeface="Times New Roman" panose="02020603050405020304" pitchFamily="18" charset="0"/>
              </a:rPr>
              <a:t>SIX</a:t>
            </a:r>
            <a:endParaRPr lang="en-US" altLang="zh-CN" sz="3600" b="1" dirty="0">
              <a:solidFill>
                <a:schemeClr val="tx1"/>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1010265" y="184785"/>
            <a:ext cx="984250" cy="8477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20586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16" presetClass="entr" presetSubtype="37" fill="hold" grpId="0" nodeType="withEffect">
                                  <p:stCondLst>
                                    <p:cond delay="400"/>
                                  </p:stCondLst>
                                  <p:childTnLst>
                                    <p:set>
                                      <p:cBhvr>
                                        <p:cTn id="15" dur="1" fill="hold">
                                          <p:stCondLst>
                                            <p:cond delay="0"/>
                                          </p:stCondLst>
                                        </p:cTn>
                                        <p:tgtEl>
                                          <p:spTgt spid="16"/>
                                        </p:tgtEl>
                                        <p:attrNameLst>
                                          <p:attrName>style.visibility</p:attrName>
                                        </p:attrNameLst>
                                      </p:cBhvr>
                                      <p:to>
                                        <p:strVal val="visible"/>
                                      </p:to>
                                    </p:set>
                                    <p:animEffect transition="in" filter="barn(outVertic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9AD343F3-89C5-4CB3-AC96-7276373BD06F}"/>
              </a:ext>
            </a:extLst>
          </p:cNvPr>
          <p:cNvGrpSpPr/>
          <p:nvPr/>
        </p:nvGrpSpPr>
        <p:grpSpPr>
          <a:xfrm>
            <a:off x="854710" y="686435"/>
            <a:ext cx="6602730" cy="646430"/>
            <a:chOff x="1346" y="1591"/>
            <a:chExt cx="10398" cy="1018"/>
          </a:xfrm>
        </p:grpSpPr>
        <p:sp>
          <p:nvSpPr>
            <p:cNvPr id="18" name="文本框 17">
              <a:extLst>
                <a:ext uri="{FF2B5EF4-FFF2-40B4-BE49-F238E27FC236}">
                  <a16:creationId xmlns:a16="http://schemas.microsoft.com/office/drawing/2014/main" id="{FA61B42E-5E06-4FA1-95EF-E2E144AF4E1D}"/>
                </a:ext>
              </a:extLst>
            </p:cNvPr>
            <p:cNvSpPr txBox="1"/>
            <p:nvPr>
              <p:custDataLst>
                <p:tags r:id="rId3"/>
              </p:custDataLst>
            </p:nvPr>
          </p:nvSpPr>
          <p:spPr>
            <a:xfrm>
              <a:off x="2446" y="1591"/>
              <a:ext cx="9298" cy="1018"/>
            </a:xfrm>
            <a:prstGeom prst="rect">
              <a:avLst/>
            </a:prstGeom>
            <a:noFill/>
          </p:spPr>
          <p:txBody>
            <a:bodyPr wrap="square" rtlCol="0" anchor="ctr">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300" normalizeH="0" baseline="0" noProof="0" dirty="0">
                  <a:ln>
                    <a:noFill/>
                  </a:ln>
                  <a:solidFill>
                    <a:srgbClr val="3B3E4D"/>
                  </a:solidFill>
                  <a:effectLst/>
                  <a:uLnTx/>
                  <a:uFillTx/>
                  <a:latin typeface="微软雅黑" panose="020B0503020204020204" charset="-122"/>
                  <a:ea typeface="微软雅黑" panose="020B0503020204020204" pitchFamily="34" charset="-122"/>
                  <a:cs typeface="+mn-cs"/>
                </a:rPr>
                <a:t>3D Athlete Tracking</a:t>
              </a:r>
              <a:endParaRPr kumimoji="0" lang="zh-CN" altLang="en-US" sz="2800" b="1" i="0" u="none" strike="noStrike" kern="1200" cap="none" spc="300" normalizeH="0" baseline="0" noProof="0" dirty="0">
                <a:ln>
                  <a:noFill/>
                </a:ln>
                <a:solidFill>
                  <a:srgbClr val="3B3E4D"/>
                </a:solidFill>
                <a:effectLst/>
                <a:uLnTx/>
                <a:uFillTx/>
                <a:latin typeface="微软雅黑" panose="020B0503020204020204" charset="-122"/>
                <a:ea typeface="微软雅黑" panose="020B0503020204020204" pitchFamily="34" charset="-122"/>
                <a:cs typeface="+mn-cs"/>
              </a:endParaRPr>
            </a:p>
          </p:txBody>
        </p:sp>
        <p:pic>
          <p:nvPicPr>
            <p:cNvPr id="19" name="图片 65" descr="32303036343130323b32303130303535313bc2d6c0aab7bdbfe9">
              <a:extLst>
                <a:ext uri="{FF2B5EF4-FFF2-40B4-BE49-F238E27FC236}">
                  <a16:creationId xmlns:a16="http://schemas.microsoft.com/office/drawing/2014/main" id="{0971C804-12C1-4759-964C-E1CEE6E4B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6" y="1715"/>
              <a:ext cx="840" cy="840"/>
            </a:xfrm>
            <a:prstGeom prst="rect">
              <a:avLst/>
            </a:prstGeom>
          </p:spPr>
        </p:pic>
      </p:grpSp>
      <p:sp>
        <p:nvSpPr>
          <p:cNvPr id="12" name="文本框 11">
            <a:extLst>
              <a:ext uri="{FF2B5EF4-FFF2-40B4-BE49-F238E27FC236}">
                <a16:creationId xmlns:a16="http://schemas.microsoft.com/office/drawing/2014/main" id="{FF920F30-AA91-41AA-9A58-210184930432}"/>
              </a:ext>
            </a:extLst>
          </p:cNvPr>
          <p:cNvSpPr txBox="1"/>
          <p:nvPr/>
        </p:nvSpPr>
        <p:spPr>
          <a:xfrm>
            <a:off x="386080" y="1569720"/>
            <a:ext cx="6700520" cy="402546"/>
          </a:xfrm>
          <a:prstGeom prst="rect">
            <a:avLst/>
          </a:prstGeom>
          <a:noFill/>
        </p:spPr>
        <p:txBody>
          <a:bodyPr wrap="square" rtlCol="0">
            <a:spAutoFit/>
          </a:bodyPr>
          <a:lstStyle/>
          <a:p>
            <a:pPr marR="0" lvl="0" algn="just" defTabSz="914400" rtl="0" eaLnBrk="1" fontAlgn="auto" latinLnBrk="0" hangingPunct="1">
              <a:lnSpc>
                <a:spcPct val="120000"/>
              </a:lnSpc>
              <a:spcBef>
                <a:spcPts val="0"/>
              </a:spcBef>
              <a:spcAft>
                <a:spcPts val="0"/>
              </a:spcAft>
              <a:buClrTx/>
              <a:buSzTx/>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简要分析运动员骨架数据和运动表现</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pic>
        <p:nvPicPr>
          <p:cNvPr id="1026" name="Picture 2">
            <a:extLst>
              <a:ext uri="{FF2B5EF4-FFF2-40B4-BE49-F238E27FC236}">
                <a16:creationId xmlns:a16="http://schemas.microsoft.com/office/drawing/2014/main" id="{8A6BB37F-907F-4A5D-A673-64459941B036}"/>
              </a:ext>
            </a:extLst>
          </p:cNvPr>
          <p:cNvPicPr>
            <a:picLocks noChangeAspect="1" noChangeArrowheads="1" noCrop="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5431" y="2085405"/>
            <a:ext cx="3825728" cy="192481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D9DA0896-48A2-4F80-9495-67DD6FB3F2B7}"/>
              </a:ext>
            </a:extLst>
          </p:cNvPr>
          <p:cNvSpPr txBox="1"/>
          <p:nvPr/>
        </p:nvSpPr>
        <p:spPr>
          <a:xfrm>
            <a:off x="7207837" y="2060038"/>
            <a:ext cx="4472353" cy="2395656"/>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特点</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285750" marR="0" lvl="0" indent="-285750" algn="just"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无需专用摄像机（高分辨率红外相机）；无需佩戴任何传感器</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285750" marR="0" lvl="0" indent="-285750" algn="just"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普通的单反相机甚至是手机拍摄视频</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285750" marR="0" lvl="0" indent="-285750" algn="just"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低成本解决比赛中大范围</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3D</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姿态重建的难题；像花样滑冰</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1800 m</a:t>
            </a:r>
            <a:r>
              <a:rPr kumimoji="0" lang="en-US" altLang="zh-CN" sz="1800" b="0" i="0" u="none" strike="noStrike" kern="1200" cap="none" spc="0" normalizeH="0" baseline="30000" noProof="0" dirty="0">
                <a:ln>
                  <a:noFill/>
                </a:ln>
                <a:solidFill>
                  <a:prstClr val="black"/>
                </a:solidFill>
                <a:effectLst/>
                <a:uLnTx/>
                <a:uFillTx/>
                <a:latin typeface="Calibri"/>
                <a:ea typeface="微软雅黑" panose="020B0503020204020204" pitchFamily="34" charset="-122"/>
                <a:cs typeface="+mn-cs"/>
              </a:rPr>
              <a:t>2 </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的大型场地，仅需</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2~4</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个摄像头</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2706537E-2D1F-4366-9112-DFE097918D27}"/>
              </a:ext>
            </a:extLst>
          </p:cNvPr>
          <p:cNvSpPr txBox="1"/>
          <p:nvPr/>
        </p:nvSpPr>
        <p:spPr>
          <a:xfrm>
            <a:off x="7207836" y="4749529"/>
            <a:ext cx="4472353" cy="1399742"/>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软硬件支持</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285750" marR="0" lvl="0" indent="-285750" algn="just"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视觉工具套件（</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Intel </a:t>
            </a:r>
            <a:r>
              <a:rPr kumimoji="0" lang="en-US" altLang="zh-CN" sz="18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OpenVINO</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285750" marR="0" lvl="0" indent="-285750" algn="just"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深度学习推理套件（</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DLDT</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285750" marR="0" lvl="0" indent="-285750" algn="just"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约</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5</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万张图像训练一项运动的模型</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pic>
        <p:nvPicPr>
          <p:cNvPr id="3" name="图片 2">
            <a:extLst>
              <a:ext uri="{FF2B5EF4-FFF2-40B4-BE49-F238E27FC236}">
                <a16:creationId xmlns:a16="http://schemas.microsoft.com/office/drawing/2014/main" id="{646BF7FB-8410-471E-9105-6066242D619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45431" y="4376356"/>
            <a:ext cx="3825728" cy="1996306"/>
          </a:xfrm>
          <a:prstGeom prst="rect">
            <a:avLst/>
          </a:prstGeom>
        </p:spPr>
      </p:pic>
      <p:sp>
        <p:nvSpPr>
          <p:cNvPr id="20" name="灯片编号占位符 24">
            <a:extLst>
              <a:ext uri="{FF2B5EF4-FFF2-40B4-BE49-F238E27FC236}">
                <a16:creationId xmlns:a16="http://schemas.microsoft.com/office/drawing/2014/main" id="{B8A7396B-D34B-49A6-8E6E-1E0BDB84BD8D}"/>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48</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7CAE844C-BC80-4CE9-89E4-D3648896E764}"/>
              </a:ext>
            </a:extLst>
          </p:cNvPr>
          <p:cNvSpPr txBox="1"/>
          <p:nvPr/>
        </p:nvSpPr>
        <p:spPr>
          <a:xfrm>
            <a:off x="386080" y="120650"/>
            <a:ext cx="26746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体育领域中的姿态评估</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16" name="文本框 15">
            <a:extLst>
              <a:ext uri="{FF2B5EF4-FFF2-40B4-BE49-F238E27FC236}">
                <a16:creationId xmlns:a16="http://schemas.microsoft.com/office/drawing/2014/main" id="{C1938000-BF96-4B87-83E4-CD31E6377E22}"/>
              </a:ext>
            </a:extLst>
          </p:cNvPr>
          <p:cNvSpPr txBox="1"/>
          <p:nvPr/>
        </p:nvSpPr>
        <p:spPr>
          <a:xfrm>
            <a:off x="3045120" y="122400"/>
            <a:ext cx="2340658" cy="369332"/>
          </a:xfrm>
          <a:prstGeom prst="rect">
            <a:avLst/>
          </a:prstGeom>
          <a:noFill/>
        </p:spPr>
        <p:txBody>
          <a:bodyPr wrap="square" rtlCol="0">
            <a:spAutoFit/>
          </a:bodyPr>
          <a:lstStyle/>
          <a:p>
            <a:pPr>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竞技体育</a:t>
            </a:r>
          </a:p>
        </p:txBody>
      </p:sp>
    </p:spTree>
    <p:custDataLst>
      <p:tags r:id="rId1"/>
    </p:custDataLst>
    <p:extLst>
      <p:ext uri="{BB962C8B-B14F-4D97-AF65-F5344CB8AC3E}">
        <p14:creationId xmlns:p14="http://schemas.microsoft.com/office/powerpoint/2010/main" val="452026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9AD343F3-89C5-4CB3-AC96-7276373BD06F}"/>
              </a:ext>
            </a:extLst>
          </p:cNvPr>
          <p:cNvGrpSpPr/>
          <p:nvPr/>
        </p:nvGrpSpPr>
        <p:grpSpPr>
          <a:xfrm>
            <a:off x="854710" y="686435"/>
            <a:ext cx="6602730" cy="646430"/>
            <a:chOff x="1346" y="1591"/>
            <a:chExt cx="10398" cy="1018"/>
          </a:xfrm>
        </p:grpSpPr>
        <p:sp>
          <p:nvSpPr>
            <p:cNvPr id="18" name="文本框 17">
              <a:extLst>
                <a:ext uri="{FF2B5EF4-FFF2-40B4-BE49-F238E27FC236}">
                  <a16:creationId xmlns:a16="http://schemas.microsoft.com/office/drawing/2014/main" id="{FA61B42E-5E06-4FA1-95EF-E2E144AF4E1D}"/>
                </a:ext>
              </a:extLst>
            </p:cNvPr>
            <p:cNvSpPr txBox="1"/>
            <p:nvPr>
              <p:custDataLst>
                <p:tags r:id="rId3"/>
              </p:custDataLst>
            </p:nvPr>
          </p:nvSpPr>
          <p:spPr>
            <a:xfrm>
              <a:off x="2446" y="1591"/>
              <a:ext cx="9298" cy="1018"/>
            </a:xfrm>
            <a:prstGeom prst="rect">
              <a:avLst/>
            </a:prstGeom>
            <a:noFill/>
          </p:spPr>
          <p:txBody>
            <a:bodyPr wrap="square" rtlCol="0" anchor="ctr">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rgbClr val="3B3E4D"/>
                  </a:solidFill>
                  <a:effectLst/>
                  <a:uLnTx/>
                  <a:uFillTx/>
                  <a:latin typeface="微软雅黑" panose="020B0503020204020204" charset="-122"/>
                  <a:ea typeface="微软雅黑" panose="020B0503020204020204" pitchFamily="34" charset="-122"/>
                  <a:cs typeface="+mn-cs"/>
                </a:rPr>
                <a:t>百度</a:t>
              </a:r>
              <a:r>
                <a:rPr kumimoji="0" lang="en-US" altLang="zh-CN" sz="2800" b="1" i="0" u="none" strike="noStrike" kern="1200" cap="none" spc="300" normalizeH="0" baseline="0" noProof="0" dirty="0">
                  <a:ln>
                    <a:noFill/>
                  </a:ln>
                  <a:solidFill>
                    <a:srgbClr val="3B3E4D"/>
                  </a:solidFill>
                  <a:effectLst/>
                  <a:uLnTx/>
                  <a:uFillTx/>
                  <a:latin typeface="微软雅黑" panose="020B0503020204020204" charset="-122"/>
                  <a:ea typeface="微软雅黑" panose="020B0503020204020204" pitchFamily="34" charset="-122"/>
                  <a:cs typeface="+mn-cs"/>
                </a:rPr>
                <a:t>3D AI</a:t>
              </a:r>
              <a:r>
                <a:rPr kumimoji="0" lang="zh-CN" altLang="en-US" sz="2800" b="1" i="0" u="none" strike="noStrike" kern="1200" cap="none" spc="300" normalizeH="0" baseline="0" noProof="0" dirty="0">
                  <a:ln>
                    <a:noFill/>
                  </a:ln>
                  <a:solidFill>
                    <a:srgbClr val="3B3E4D"/>
                  </a:solidFill>
                  <a:effectLst/>
                  <a:uLnTx/>
                  <a:uFillTx/>
                  <a:latin typeface="微软雅黑" panose="020B0503020204020204" charset="-122"/>
                  <a:ea typeface="微软雅黑" panose="020B0503020204020204" pitchFamily="34" charset="-122"/>
                  <a:cs typeface="+mn-cs"/>
                </a:rPr>
                <a:t>跳水辅助训练系统</a:t>
              </a:r>
            </a:p>
          </p:txBody>
        </p:sp>
        <p:pic>
          <p:nvPicPr>
            <p:cNvPr id="19" name="图片 65" descr="32303036343130323b32303130303535313bc2d6c0aab7bdbfe9">
              <a:extLst>
                <a:ext uri="{FF2B5EF4-FFF2-40B4-BE49-F238E27FC236}">
                  <a16:creationId xmlns:a16="http://schemas.microsoft.com/office/drawing/2014/main" id="{0971C804-12C1-4759-964C-E1CEE6E4B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6" y="1715"/>
              <a:ext cx="840" cy="840"/>
            </a:xfrm>
            <a:prstGeom prst="rect">
              <a:avLst/>
            </a:prstGeom>
          </p:spPr>
        </p:pic>
      </p:grpSp>
      <p:pic>
        <p:nvPicPr>
          <p:cNvPr id="3074" name="Picture 2">
            <a:extLst>
              <a:ext uri="{FF2B5EF4-FFF2-40B4-BE49-F238E27FC236}">
                <a16:creationId xmlns:a16="http://schemas.microsoft.com/office/drawing/2014/main" id="{A6E9D14E-49F9-4D0A-9E28-DA030B6136B1}"/>
              </a:ext>
            </a:extLst>
          </p:cNvPr>
          <p:cNvPicPr>
            <a:picLocks noChangeAspect="1" noChangeArrowheads="1" noCrop="1"/>
          </p:cNvPicPr>
          <p:nvPr/>
        </p:nvPicPr>
        <p:blipFill>
          <a:blip r:embed="rId7">
            <a:extLst>
              <a:ext uri="{28A0092B-C50C-407E-A947-70E740481C1C}">
                <a14:useLocalDpi xmlns:a14="http://schemas.microsoft.com/office/drawing/2010/main"/>
              </a:ext>
            </a:extLst>
          </a:blip>
          <a:srcRect/>
          <a:stretch>
            <a:fillRect/>
          </a:stretch>
        </p:blipFill>
        <p:spPr bwMode="auto">
          <a:xfrm>
            <a:off x="585372" y="2339975"/>
            <a:ext cx="4736905" cy="261269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6B5B8672-7474-414E-B062-DDAF2E33079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67768" y="2339975"/>
            <a:ext cx="4736906" cy="2646545"/>
          </a:xfrm>
          <a:prstGeom prst="rect">
            <a:avLst/>
          </a:prstGeom>
        </p:spPr>
      </p:pic>
      <p:sp>
        <p:nvSpPr>
          <p:cNvPr id="16" name="灯片编号占位符 24">
            <a:extLst>
              <a:ext uri="{FF2B5EF4-FFF2-40B4-BE49-F238E27FC236}">
                <a16:creationId xmlns:a16="http://schemas.microsoft.com/office/drawing/2014/main" id="{6C8EFD55-9B6C-4EB2-B16F-F88FB6A07D26}"/>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49</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B0FFF648-9766-4AB2-A515-0A1CA3D5ACDB}"/>
              </a:ext>
            </a:extLst>
          </p:cNvPr>
          <p:cNvSpPr txBox="1"/>
          <p:nvPr/>
        </p:nvSpPr>
        <p:spPr>
          <a:xfrm>
            <a:off x="386080" y="120650"/>
            <a:ext cx="26746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体育领域中的姿态评估</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14" name="文本框 13">
            <a:extLst>
              <a:ext uri="{FF2B5EF4-FFF2-40B4-BE49-F238E27FC236}">
                <a16:creationId xmlns:a16="http://schemas.microsoft.com/office/drawing/2014/main" id="{97C3D81F-DEC8-4A26-852A-F6C30FFDFC50}"/>
              </a:ext>
            </a:extLst>
          </p:cNvPr>
          <p:cNvSpPr txBox="1"/>
          <p:nvPr/>
        </p:nvSpPr>
        <p:spPr>
          <a:xfrm>
            <a:off x="3045120" y="122400"/>
            <a:ext cx="2340658" cy="369332"/>
          </a:xfrm>
          <a:prstGeom prst="rect">
            <a:avLst/>
          </a:prstGeom>
          <a:noFill/>
        </p:spPr>
        <p:txBody>
          <a:bodyPr wrap="square" rtlCol="0">
            <a:spAutoFit/>
          </a:bodyPr>
          <a:lstStyle/>
          <a:p>
            <a:pPr>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竞技体育</a:t>
            </a:r>
          </a:p>
        </p:txBody>
      </p:sp>
    </p:spTree>
    <p:custDataLst>
      <p:tags r:id="rId1"/>
    </p:custDataLst>
    <p:extLst>
      <p:ext uri="{BB962C8B-B14F-4D97-AF65-F5344CB8AC3E}">
        <p14:creationId xmlns:p14="http://schemas.microsoft.com/office/powerpoint/2010/main" val="406828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什么是姿态评估：</a:t>
            </a:r>
          </a:p>
        </p:txBody>
      </p:sp>
      <p:sp>
        <p:nvSpPr>
          <p:cNvPr id="7" name="文本框 6"/>
          <p:cNvSpPr txBox="1"/>
          <p:nvPr/>
        </p:nvSpPr>
        <p:spPr>
          <a:xfrm>
            <a:off x="2207895"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姿态 </a:t>
            </a:r>
            <a:r>
              <a:rPr lang="en-US" altLang="zh-CN" b="1" dirty="0">
                <a:solidFill>
                  <a:srgbClr val="C00000"/>
                </a:solidFill>
                <a:latin typeface="Calibri"/>
                <a:ea typeface="微软雅黑" panose="020B0503020204020204" pitchFamily="34" charset="-122"/>
              </a:rPr>
              <a:t>–</a:t>
            </a: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人的姿态</a:t>
            </a:r>
          </a:p>
        </p:txBody>
      </p:sp>
      <p:sp>
        <p:nvSpPr>
          <p:cNvPr id="30" name="文本框 29">
            <a:extLst>
              <a:ext uri="{FF2B5EF4-FFF2-40B4-BE49-F238E27FC236}">
                <a16:creationId xmlns:a16="http://schemas.microsoft.com/office/drawing/2014/main" id="{EB865D15-F647-4841-A9FA-034282A7457E}"/>
              </a:ext>
            </a:extLst>
          </p:cNvPr>
          <p:cNvSpPr txBox="1"/>
          <p:nvPr/>
        </p:nvSpPr>
        <p:spPr>
          <a:xfrm>
            <a:off x="386080" y="795802"/>
            <a:ext cx="5709920" cy="1730858"/>
          </a:xfrm>
          <a:prstGeom prst="rect">
            <a:avLst/>
          </a:prstGeom>
          <a:noFill/>
        </p:spPr>
        <p:txBody>
          <a:bodyPr wrap="square" rtlCol="0">
            <a:spAutoFit/>
          </a:bodyPr>
          <a:lstStyle/>
          <a:p>
            <a:pPr>
              <a:lnSpc>
                <a:spcPct val="120000"/>
              </a:lnSpc>
            </a:pPr>
            <a:r>
              <a:rPr lang="zh-CN" altLang="en-US" dirty="0"/>
              <a:t>人体结构的配置（</a:t>
            </a:r>
            <a:r>
              <a:rPr lang="en-US" altLang="zh-CN" dirty="0"/>
              <a:t>configuration of human body</a:t>
            </a:r>
            <a:r>
              <a:rPr lang="zh-CN" altLang="en-US" dirty="0"/>
              <a:t>）</a:t>
            </a:r>
            <a:endParaRPr lang="en-US" altLang="zh-CN" dirty="0"/>
          </a:p>
          <a:p>
            <a:pPr marL="342900" indent="342900">
              <a:lnSpc>
                <a:spcPct val="120000"/>
              </a:lnSpc>
              <a:buFont typeface="+mj-lt"/>
              <a:buAutoNum type="arabicPeriod"/>
            </a:pPr>
            <a:r>
              <a:rPr lang="zh-CN" altLang="en-US" dirty="0"/>
              <a:t>有意或无意的位置</a:t>
            </a:r>
            <a:endParaRPr lang="en-US" altLang="zh-CN" dirty="0"/>
          </a:p>
          <a:p>
            <a:pPr marL="342900" indent="342900">
              <a:lnSpc>
                <a:spcPct val="120000"/>
              </a:lnSpc>
              <a:buFont typeface="+mj-lt"/>
              <a:buAutoNum type="arabicPeriod"/>
            </a:pPr>
            <a:r>
              <a:rPr lang="zh-CN" altLang="en-US" dirty="0"/>
              <a:t>艺术、美感、竞技和精神属性的表达</a:t>
            </a:r>
            <a:endParaRPr lang="en-US" altLang="zh-CN" dirty="0"/>
          </a:p>
          <a:p>
            <a:pPr marL="342900" indent="342900">
              <a:lnSpc>
                <a:spcPct val="120000"/>
              </a:lnSpc>
              <a:buFont typeface="+mj-lt"/>
              <a:buAutoNum type="arabicPeriod"/>
            </a:pPr>
            <a:r>
              <a:rPr lang="zh-CN" altLang="en-US" dirty="0"/>
              <a:t>态度</a:t>
            </a:r>
            <a:endParaRPr lang="en-US" altLang="zh-CN" dirty="0"/>
          </a:p>
          <a:p>
            <a:pPr marL="342900" indent="342900">
              <a:lnSpc>
                <a:spcPct val="120000"/>
              </a:lnSpc>
              <a:buFont typeface="+mj-lt"/>
              <a:buAutoNum type="arabicPeriod"/>
            </a:pPr>
            <a:r>
              <a:rPr lang="zh-CN" altLang="en-US" dirty="0"/>
              <a:t>举止、仪态</a:t>
            </a:r>
            <a:endParaRPr lang="en-US" altLang="zh-CN" dirty="0"/>
          </a:p>
        </p:txBody>
      </p:sp>
      <p:pic>
        <p:nvPicPr>
          <p:cNvPr id="34" name="图片 33">
            <a:extLst>
              <a:ext uri="{FF2B5EF4-FFF2-40B4-BE49-F238E27FC236}">
                <a16:creationId xmlns:a16="http://schemas.microsoft.com/office/drawing/2014/main" id="{E6C21098-BE70-4B50-9B97-CAB0C3D6DD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0536" y="642620"/>
            <a:ext cx="2383141" cy="1186179"/>
          </a:xfrm>
          <a:prstGeom prst="rect">
            <a:avLst/>
          </a:prstGeom>
        </p:spPr>
      </p:pic>
      <p:sp>
        <p:nvSpPr>
          <p:cNvPr id="77" name="文本框 76">
            <a:extLst>
              <a:ext uri="{FF2B5EF4-FFF2-40B4-BE49-F238E27FC236}">
                <a16:creationId xmlns:a16="http://schemas.microsoft.com/office/drawing/2014/main" id="{C1B6EC60-49F0-4782-BACF-253563ED5A14}"/>
              </a:ext>
            </a:extLst>
          </p:cNvPr>
          <p:cNvSpPr txBox="1"/>
          <p:nvPr/>
        </p:nvSpPr>
        <p:spPr>
          <a:xfrm>
            <a:off x="386080" y="2526660"/>
            <a:ext cx="10574997" cy="1066061"/>
          </a:xfrm>
          <a:prstGeom prst="rect">
            <a:avLst/>
          </a:prstGeom>
          <a:noFill/>
        </p:spPr>
        <p:txBody>
          <a:bodyPr wrap="square" rtlCol="0">
            <a:spAutoFit/>
          </a:bodyPr>
          <a:lstStyle/>
          <a:p>
            <a:pPr>
              <a:lnSpc>
                <a:spcPct val="120000"/>
              </a:lnSpc>
            </a:pPr>
            <a:r>
              <a:rPr lang="zh-CN" altLang="en-US" dirty="0"/>
              <a:t>指</a:t>
            </a:r>
            <a:r>
              <a:rPr lang="zh-CN" altLang="en-US" b="1" dirty="0">
                <a:solidFill>
                  <a:srgbClr val="C00000"/>
                </a:solidFill>
              </a:rPr>
              <a:t>人体全身（关节、肢体）的位置关系</a:t>
            </a:r>
            <a:r>
              <a:rPr lang="zh-CN" altLang="en-US" dirty="0"/>
              <a:t>，是刻意或自然摆放身体位置的方式，是肌骨组织工作的外在表现，是个体精神面貌和修养的外在反映。正确的身体姿态指的是身体在直立状态下可以长时间保持稳定的状态，并能维持各组织器官的正常功能，各关节、肌肉、韧带等处于适当紧张程度的一种身体状态。</a:t>
            </a:r>
            <a:endParaRPr lang="en-US" altLang="zh-CN" dirty="0"/>
          </a:p>
        </p:txBody>
      </p:sp>
      <p:pic>
        <p:nvPicPr>
          <p:cNvPr id="36" name="图片 35">
            <a:extLst>
              <a:ext uri="{FF2B5EF4-FFF2-40B4-BE49-F238E27FC236}">
                <a16:creationId xmlns:a16="http://schemas.microsoft.com/office/drawing/2014/main" id="{F798F4C3-674D-4F17-B2A0-3CDDF0CB30A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81995" y="3650238"/>
            <a:ext cx="1815325" cy="2618721"/>
          </a:xfrm>
          <a:prstGeom prst="rect">
            <a:avLst/>
          </a:prstGeom>
        </p:spPr>
      </p:pic>
      <p:pic>
        <p:nvPicPr>
          <p:cNvPr id="2056" name="Picture 8">
            <a:extLst>
              <a:ext uri="{FF2B5EF4-FFF2-40B4-BE49-F238E27FC236}">
                <a16:creationId xmlns:a16="http://schemas.microsoft.com/office/drawing/2014/main" id="{B70F0A7A-8FFA-48AA-AFD0-B60006AF3337}"/>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9160886" y="3637538"/>
            <a:ext cx="2348921" cy="26234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59DE90E-5B2E-4B00-A78E-6A05D2002A01}"/>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9620" r="20891"/>
          <a:stretch/>
        </p:blipFill>
        <p:spPr bwMode="auto">
          <a:xfrm>
            <a:off x="5357976" y="3640937"/>
            <a:ext cx="3242254" cy="262455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91A56F83-C86D-44A2-9FDB-13A57752300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82193" y="3640937"/>
            <a:ext cx="1739146" cy="2618721"/>
          </a:xfrm>
          <a:prstGeom prst="rect">
            <a:avLst/>
          </a:prstGeom>
          <a:noFill/>
          <a:extLst>
            <a:ext uri="{909E8E84-426E-40DD-AFC4-6F175D3DCCD1}">
              <a14:hiddenFill xmlns:a14="http://schemas.microsoft.com/office/drawing/2010/main">
                <a:solidFill>
                  <a:srgbClr val="FFFFFF"/>
                </a:solidFill>
              </a14:hiddenFill>
            </a:ext>
          </a:extLst>
        </p:spPr>
      </p:pic>
      <p:sp>
        <p:nvSpPr>
          <p:cNvPr id="95" name="文本框 94">
            <a:extLst>
              <a:ext uri="{FF2B5EF4-FFF2-40B4-BE49-F238E27FC236}">
                <a16:creationId xmlns:a16="http://schemas.microsoft.com/office/drawing/2014/main" id="{D762D0DE-91FA-4442-AF6B-3FB5AD095168}"/>
              </a:ext>
            </a:extLst>
          </p:cNvPr>
          <p:cNvSpPr txBox="1"/>
          <p:nvPr/>
        </p:nvSpPr>
        <p:spPr>
          <a:xfrm>
            <a:off x="997768" y="6307874"/>
            <a:ext cx="1107996" cy="369332"/>
          </a:xfrm>
          <a:prstGeom prst="rect">
            <a:avLst/>
          </a:prstGeom>
          <a:noFill/>
        </p:spPr>
        <p:txBody>
          <a:bodyPr wrap="none" rtlCol="0">
            <a:spAutoFit/>
          </a:bodyPr>
          <a:lstStyle/>
          <a:p>
            <a:pPr algn="ctr"/>
            <a:r>
              <a:rPr lang="zh-CN" altLang="en-US" dirty="0"/>
              <a:t>千手观音</a:t>
            </a:r>
            <a:endParaRPr lang="zh-CN" altLang="en-US" baseline="30000" dirty="0"/>
          </a:p>
        </p:txBody>
      </p:sp>
      <p:sp>
        <p:nvSpPr>
          <p:cNvPr id="96" name="文本框 95">
            <a:extLst>
              <a:ext uri="{FF2B5EF4-FFF2-40B4-BE49-F238E27FC236}">
                <a16:creationId xmlns:a16="http://schemas.microsoft.com/office/drawing/2014/main" id="{F9AD070C-3F5E-4CFB-8366-85951700004E}"/>
              </a:ext>
            </a:extLst>
          </p:cNvPr>
          <p:cNvSpPr txBox="1"/>
          <p:nvPr/>
        </p:nvSpPr>
        <p:spPr>
          <a:xfrm>
            <a:off x="2989410" y="6304880"/>
            <a:ext cx="1800493" cy="369332"/>
          </a:xfrm>
          <a:prstGeom prst="rect">
            <a:avLst/>
          </a:prstGeom>
          <a:noFill/>
        </p:spPr>
        <p:txBody>
          <a:bodyPr wrap="none" rtlCol="0">
            <a:spAutoFit/>
          </a:bodyPr>
          <a:lstStyle/>
          <a:p>
            <a:pPr algn="ctr"/>
            <a:r>
              <a:rPr lang="zh-CN" altLang="en-US" dirty="0"/>
              <a:t>徐梦桃夺冠瞬间</a:t>
            </a:r>
            <a:endParaRPr lang="zh-CN" altLang="en-US" baseline="30000" dirty="0"/>
          </a:p>
        </p:txBody>
      </p:sp>
      <p:sp>
        <p:nvSpPr>
          <p:cNvPr id="97" name="文本框 96">
            <a:extLst>
              <a:ext uri="{FF2B5EF4-FFF2-40B4-BE49-F238E27FC236}">
                <a16:creationId xmlns:a16="http://schemas.microsoft.com/office/drawing/2014/main" id="{15D602CB-82CD-4E13-9AF4-4728F53A90A6}"/>
              </a:ext>
            </a:extLst>
          </p:cNvPr>
          <p:cNvSpPr txBox="1"/>
          <p:nvPr/>
        </p:nvSpPr>
        <p:spPr>
          <a:xfrm>
            <a:off x="6425105" y="6304880"/>
            <a:ext cx="1107996" cy="369332"/>
          </a:xfrm>
          <a:prstGeom prst="rect">
            <a:avLst/>
          </a:prstGeom>
          <a:noFill/>
        </p:spPr>
        <p:txBody>
          <a:bodyPr wrap="none" rtlCol="0">
            <a:spAutoFit/>
          </a:bodyPr>
          <a:lstStyle/>
          <a:p>
            <a:pPr algn="ctr"/>
            <a:r>
              <a:rPr lang="zh-CN" altLang="en-US" dirty="0"/>
              <a:t>教父剧照</a:t>
            </a:r>
            <a:endParaRPr lang="zh-CN" altLang="en-US" baseline="30000" dirty="0"/>
          </a:p>
        </p:txBody>
      </p:sp>
      <p:sp>
        <p:nvSpPr>
          <p:cNvPr id="100" name="文本框 99">
            <a:extLst>
              <a:ext uri="{FF2B5EF4-FFF2-40B4-BE49-F238E27FC236}">
                <a16:creationId xmlns:a16="http://schemas.microsoft.com/office/drawing/2014/main" id="{C9B711D5-BA42-428F-8C14-13B7C74E5B5E}"/>
              </a:ext>
            </a:extLst>
          </p:cNvPr>
          <p:cNvSpPr txBox="1"/>
          <p:nvPr/>
        </p:nvSpPr>
        <p:spPr>
          <a:xfrm>
            <a:off x="9665935" y="6304880"/>
            <a:ext cx="1338828" cy="369332"/>
          </a:xfrm>
          <a:prstGeom prst="rect">
            <a:avLst/>
          </a:prstGeom>
          <a:noFill/>
        </p:spPr>
        <p:txBody>
          <a:bodyPr wrap="none" rtlCol="0">
            <a:spAutoFit/>
          </a:bodyPr>
          <a:lstStyle/>
          <a:p>
            <a:pPr algn="ctr"/>
            <a:r>
              <a:rPr lang="zh-CN" altLang="en-US" dirty="0"/>
              <a:t>冬奥志愿者</a:t>
            </a:r>
            <a:endParaRPr lang="zh-CN" altLang="en-US" baseline="30000" dirty="0"/>
          </a:p>
        </p:txBody>
      </p:sp>
      <p:sp>
        <p:nvSpPr>
          <p:cNvPr id="16" name="灯片编号占位符 24">
            <a:extLst>
              <a:ext uri="{FF2B5EF4-FFF2-40B4-BE49-F238E27FC236}">
                <a16:creationId xmlns:a16="http://schemas.microsoft.com/office/drawing/2014/main" id="{FE7BE772-B696-4F21-B60E-7036C88286DD}"/>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5</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9AD343F3-89C5-4CB3-AC96-7276373BD06F}"/>
              </a:ext>
            </a:extLst>
          </p:cNvPr>
          <p:cNvGrpSpPr/>
          <p:nvPr/>
        </p:nvGrpSpPr>
        <p:grpSpPr>
          <a:xfrm>
            <a:off x="854710" y="686435"/>
            <a:ext cx="6602730" cy="646430"/>
            <a:chOff x="1346" y="1591"/>
            <a:chExt cx="10398" cy="1018"/>
          </a:xfrm>
        </p:grpSpPr>
        <p:sp>
          <p:nvSpPr>
            <p:cNvPr id="18" name="文本框 17">
              <a:extLst>
                <a:ext uri="{FF2B5EF4-FFF2-40B4-BE49-F238E27FC236}">
                  <a16:creationId xmlns:a16="http://schemas.microsoft.com/office/drawing/2014/main" id="{FA61B42E-5E06-4FA1-95EF-E2E144AF4E1D}"/>
                </a:ext>
              </a:extLst>
            </p:cNvPr>
            <p:cNvSpPr txBox="1"/>
            <p:nvPr>
              <p:custDataLst>
                <p:tags r:id="rId3"/>
              </p:custDataLst>
            </p:nvPr>
          </p:nvSpPr>
          <p:spPr>
            <a:xfrm>
              <a:off x="2446" y="1591"/>
              <a:ext cx="9298" cy="1018"/>
            </a:xfrm>
            <a:prstGeom prst="rect">
              <a:avLst/>
            </a:prstGeom>
            <a:noFill/>
          </p:spPr>
          <p:txBody>
            <a:bodyPr wrap="square" rtlCol="0" anchor="ctr">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300" normalizeH="0" baseline="0" noProof="0" dirty="0">
                  <a:ln>
                    <a:noFill/>
                  </a:ln>
                  <a:solidFill>
                    <a:srgbClr val="3B3E4D"/>
                  </a:solidFill>
                  <a:effectLst/>
                  <a:uLnTx/>
                  <a:uFillTx/>
                  <a:latin typeface="微软雅黑" panose="020B0503020204020204" charset="-122"/>
                  <a:ea typeface="微软雅黑" panose="020B0503020204020204" pitchFamily="34" charset="-122"/>
                  <a:cs typeface="+mn-cs"/>
                </a:rPr>
                <a:t>AI</a:t>
              </a:r>
              <a:r>
                <a:rPr kumimoji="0" lang="zh-CN" altLang="en-US" sz="2800" b="1" i="0" u="none" strike="noStrike" kern="1200" cap="none" spc="300" normalizeH="0" baseline="0" noProof="0" dirty="0">
                  <a:ln>
                    <a:noFill/>
                  </a:ln>
                  <a:solidFill>
                    <a:srgbClr val="3B3E4D"/>
                  </a:solidFill>
                  <a:effectLst/>
                  <a:uLnTx/>
                  <a:uFillTx/>
                  <a:latin typeface="微软雅黑" panose="020B0503020204020204" charset="-122"/>
                  <a:ea typeface="微软雅黑" panose="020B0503020204020204" pitchFamily="34" charset="-122"/>
                  <a:cs typeface="+mn-cs"/>
                </a:rPr>
                <a:t>体育裁判</a:t>
              </a:r>
            </a:p>
          </p:txBody>
        </p:sp>
        <p:pic>
          <p:nvPicPr>
            <p:cNvPr id="19" name="图片 65" descr="32303036343130323b32303130303535313bc2d6c0aab7bdbfe9">
              <a:extLst>
                <a:ext uri="{FF2B5EF4-FFF2-40B4-BE49-F238E27FC236}">
                  <a16:creationId xmlns:a16="http://schemas.microsoft.com/office/drawing/2014/main" id="{0971C804-12C1-4759-964C-E1CEE6E4B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6" y="1715"/>
              <a:ext cx="840" cy="840"/>
            </a:xfrm>
            <a:prstGeom prst="rect">
              <a:avLst/>
            </a:prstGeom>
          </p:spPr>
        </p:pic>
      </p:grpSp>
      <p:sp>
        <p:nvSpPr>
          <p:cNvPr id="30" name="文本框 29">
            <a:extLst>
              <a:ext uri="{FF2B5EF4-FFF2-40B4-BE49-F238E27FC236}">
                <a16:creationId xmlns:a16="http://schemas.microsoft.com/office/drawing/2014/main" id="{17F7DB91-F52F-49B6-AEF3-F2CFD69BD143}"/>
              </a:ext>
            </a:extLst>
          </p:cNvPr>
          <p:cNvSpPr txBox="1"/>
          <p:nvPr/>
        </p:nvSpPr>
        <p:spPr>
          <a:xfrm>
            <a:off x="386080" y="1569720"/>
            <a:ext cx="6700520" cy="401264"/>
          </a:xfrm>
          <a:prstGeom prst="rect">
            <a:avLst/>
          </a:prstGeom>
          <a:noFill/>
        </p:spPr>
        <p:txBody>
          <a:bodyPr wrap="square" rtlCol="0">
            <a:spAutoFit/>
          </a:bodyPr>
          <a:lstStyle/>
          <a:p>
            <a:pPr marL="342900" marR="0" lvl="0" indent="-342900" algn="just" defTabSz="914400" rtl="0" eaLnBrk="1" fontAlgn="auto" latinLnBrk="0" hangingPunct="1">
              <a:lnSpc>
                <a:spcPct val="12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跳马</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AI</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裁判辅助系统</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pic>
        <p:nvPicPr>
          <p:cNvPr id="3" name="图片 2">
            <a:extLst>
              <a:ext uri="{FF2B5EF4-FFF2-40B4-BE49-F238E27FC236}">
                <a16:creationId xmlns:a16="http://schemas.microsoft.com/office/drawing/2014/main" id="{E75D003F-69B2-4AA2-A0B8-13514732032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39434" y="3122496"/>
            <a:ext cx="1580320" cy="3049069"/>
          </a:xfrm>
          <a:prstGeom prst="rect">
            <a:avLst/>
          </a:prstGeom>
        </p:spPr>
      </p:pic>
      <p:pic>
        <p:nvPicPr>
          <p:cNvPr id="2050" name="Picture 2">
            <a:extLst>
              <a:ext uri="{FF2B5EF4-FFF2-40B4-BE49-F238E27FC236}">
                <a16:creationId xmlns:a16="http://schemas.microsoft.com/office/drawing/2014/main" id="{76DD6A12-F0BC-4AE0-83AA-7F2CC0B43B7C}"/>
              </a:ext>
            </a:extLst>
          </p:cNvPr>
          <p:cNvPicPr>
            <a:picLocks noChangeAspect="1" noChangeArrowheads="1" noCrop="1"/>
          </p:cNvPicPr>
          <p:nvPr/>
        </p:nvPicPr>
        <p:blipFill>
          <a:blip r:embed="rId8">
            <a:extLst>
              <a:ext uri="{28A0092B-C50C-407E-A947-70E740481C1C}">
                <a14:useLocalDpi xmlns:a14="http://schemas.microsoft.com/office/drawing/2010/main"/>
              </a:ext>
            </a:extLst>
          </a:blip>
          <a:srcRect/>
          <a:stretch>
            <a:fillRect/>
          </a:stretch>
        </p:blipFill>
        <p:spPr bwMode="auto">
          <a:xfrm>
            <a:off x="4934267" y="886671"/>
            <a:ext cx="4198010" cy="236138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652DC89-C275-4814-9500-4B698495F568}"/>
              </a:ext>
            </a:extLst>
          </p:cNvPr>
          <p:cNvPicPr>
            <a:picLocks noChangeAspect="1"/>
          </p:cNvPicPr>
          <p:nvPr/>
        </p:nvPicPr>
        <p:blipFill>
          <a:blip r:embed="rId9"/>
          <a:stretch>
            <a:fillRect/>
          </a:stretch>
        </p:blipFill>
        <p:spPr>
          <a:xfrm>
            <a:off x="4934267" y="3429000"/>
            <a:ext cx="4198010" cy="3148508"/>
          </a:xfrm>
          <a:prstGeom prst="rect">
            <a:avLst/>
          </a:prstGeom>
        </p:spPr>
      </p:pic>
      <p:sp>
        <p:nvSpPr>
          <p:cNvPr id="13" name="灯片编号占位符 24">
            <a:extLst>
              <a:ext uri="{FF2B5EF4-FFF2-40B4-BE49-F238E27FC236}">
                <a16:creationId xmlns:a16="http://schemas.microsoft.com/office/drawing/2014/main" id="{122787E4-B679-4EFC-85AE-0587476E8662}"/>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50</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235F5272-AB90-4A07-8AA5-75366353FC44}"/>
              </a:ext>
            </a:extLst>
          </p:cNvPr>
          <p:cNvSpPr txBox="1"/>
          <p:nvPr/>
        </p:nvSpPr>
        <p:spPr>
          <a:xfrm>
            <a:off x="386080" y="120650"/>
            <a:ext cx="26746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体育领域中的姿态评估</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15" name="文本框 14">
            <a:extLst>
              <a:ext uri="{FF2B5EF4-FFF2-40B4-BE49-F238E27FC236}">
                <a16:creationId xmlns:a16="http://schemas.microsoft.com/office/drawing/2014/main" id="{75D55EAA-328A-4AAA-B276-F05F72BFAFBE}"/>
              </a:ext>
            </a:extLst>
          </p:cNvPr>
          <p:cNvSpPr txBox="1"/>
          <p:nvPr/>
        </p:nvSpPr>
        <p:spPr>
          <a:xfrm>
            <a:off x="3045120" y="122400"/>
            <a:ext cx="2340658" cy="369332"/>
          </a:xfrm>
          <a:prstGeom prst="rect">
            <a:avLst/>
          </a:prstGeom>
          <a:noFill/>
        </p:spPr>
        <p:txBody>
          <a:bodyPr wrap="square" rtlCol="0">
            <a:spAutoFit/>
          </a:bodyPr>
          <a:lstStyle/>
          <a:p>
            <a:pPr>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竞技体育</a:t>
            </a:r>
          </a:p>
        </p:txBody>
      </p:sp>
    </p:spTree>
    <p:custDataLst>
      <p:tags r:id="rId1"/>
    </p:custDataLst>
    <p:extLst>
      <p:ext uri="{BB962C8B-B14F-4D97-AF65-F5344CB8AC3E}">
        <p14:creationId xmlns:p14="http://schemas.microsoft.com/office/powerpoint/2010/main" val="891395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9AD343F3-89C5-4CB3-AC96-7276373BD06F}"/>
              </a:ext>
            </a:extLst>
          </p:cNvPr>
          <p:cNvGrpSpPr/>
          <p:nvPr/>
        </p:nvGrpSpPr>
        <p:grpSpPr>
          <a:xfrm>
            <a:off x="854710" y="686435"/>
            <a:ext cx="6602730" cy="646430"/>
            <a:chOff x="1346" y="1591"/>
            <a:chExt cx="10398" cy="1018"/>
          </a:xfrm>
        </p:grpSpPr>
        <p:sp>
          <p:nvSpPr>
            <p:cNvPr id="18" name="文本框 17">
              <a:extLst>
                <a:ext uri="{FF2B5EF4-FFF2-40B4-BE49-F238E27FC236}">
                  <a16:creationId xmlns:a16="http://schemas.microsoft.com/office/drawing/2014/main" id="{FA61B42E-5E06-4FA1-95EF-E2E144AF4E1D}"/>
                </a:ext>
              </a:extLst>
            </p:cNvPr>
            <p:cNvSpPr txBox="1"/>
            <p:nvPr>
              <p:custDataLst>
                <p:tags r:id="rId3"/>
              </p:custDataLst>
            </p:nvPr>
          </p:nvSpPr>
          <p:spPr>
            <a:xfrm>
              <a:off x="2446" y="1591"/>
              <a:ext cx="9298" cy="1018"/>
            </a:xfrm>
            <a:prstGeom prst="rect">
              <a:avLst/>
            </a:prstGeom>
            <a:noFill/>
          </p:spPr>
          <p:txBody>
            <a:bodyPr wrap="square" rtlCol="0" anchor="ctr">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300" normalizeH="0" baseline="0" noProof="0" dirty="0">
                  <a:ln>
                    <a:noFill/>
                  </a:ln>
                  <a:solidFill>
                    <a:srgbClr val="3B3E4D"/>
                  </a:solidFill>
                  <a:effectLst/>
                  <a:uLnTx/>
                  <a:uFillTx/>
                  <a:latin typeface="微软雅黑" panose="020B0503020204020204" charset="-122"/>
                  <a:ea typeface="微软雅黑" panose="020B0503020204020204" pitchFamily="34" charset="-122"/>
                  <a:cs typeface="+mn-cs"/>
                </a:rPr>
                <a:t>AI</a:t>
              </a:r>
              <a:r>
                <a:rPr kumimoji="0" lang="zh-CN" altLang="en-US" sz="2800" b="1" i="0" u="none" strike="noStrike" kern="1200" cap="none" spc="300" normalizeH="0" baseline="0" noProof="0" dirty="0">
                  <a:ln>
                    <a:noFill/>
                  </a:ln>
                  <a:solidFill>
                    <a:srgbClr val="3B3E4D"/>
                  </a:solidFill>
                  <a:effectLst/>
                  <a:uLnTx/>
                  <a:uFillTx/>
                  <a:latin typeface="微软雅黑" panose="020B0503020204020204" charset="-122"/>
                  <a:ea typeface="微软雅黑" panose="020B0503020204020204" pitchFamily="34" charset="-122"/>
                  <a:cs typeface="+mn-cs"/>
                </a:rPr>
                <a:t>体育裁判</a:t>
              </a:r>
            </a:p>
          </p:txBody>
        </p:sp>
        <p:pic>
          <p:nvPicPr>
            <p:cNvPr id="19" name="图片 65" descr="32303036343130323b32303130303535313bc2d6c0aab7bdbfe9">
              <a:extLst>
                <a:ext uri="{FF2B5EF4-FFF2-40B4-BE49-F238E27FC236}">
                  <a16:creationId xmlns:a16="http://schemas.microsoft.com/office/drawing/2014/main" id="{0971C804-12C1-4759-964C-E1CEE6E4B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6" y="1715"/>
              <a:ext cx="840" cy="840"/>
            </a:xfrm>
            <a:prstGeom prst="rect">
              <a:avLst/>
            </a:prstGeom>
          </p:spPr>
        </p:pic>
      </p:grpSp>
      <p:sp>
        <p:nvSpPr>
          <p:cNvPr id="30" name="文本框 29">
            <a:extLst>
              <a:ext uri="{FF2B5EF4-FFF2-40B4-BE49-F238E27FC236}">
                <a16:creationId xmlns:a16="http://schemas.microsoft.com/office/drawing/2014/main" id="{17F7DB91-F52F-49B6-AEF3-F2CFD69BD143}"/>
              </a:ext>
            </a:extLst>
          </p:cNvPr>
          <p:cNvSpPr txBox="1"/>
          <p:nvPr/>
        </p:nvSpPr>
        <p:spPr>
          <a:xfrm>
            <a:off x="386080" y="1569720"/>
            <a:ext cx="6700520" cy="401264"/>
          </a:xfrm>
          <a:prstGeom prst="rect">
            <a:avLst/>
          </a:prstGeom>
          <a:noFill/>
        </p:spPr>
        <p:txBody>
          <a:bodyPr wrap="square" rtlCol="0">
            <a:spAutoFit/>
          </a:bodyPr>
          <a:lstStyle/>
          <a:p>
            <a:pPr marL="342900" marR="0" lvl="0" indent="-342900" algn="just" defTabSz="914400" rtl="0" eaLnBrk="1" fontAlgn="auto" latinLnBrk="0" hangingPunct="1">
              <a:lnSpc>
                <a:spcPct val="120000"/>
              </a:lnSpc>
              <a:spcBef>
                <a:spcPts val="0"/>
              </a:spcBef>
              <a:spcAft>
                <a:spcPts val="0"/>
              </a:spcAft>
              <a:buClrTx/>
              <a:buSzTx/>
              <a:buFont typeface="+mj-lt"/>
              <a:buAutoNum type="arabicPeriod" startAt="2"/>
              <a:tabLst/>
              <a:defRPr/>
            </a:pP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花样滑冰</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AI</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辅助评分系统</a:t>
            </a:r>
          </a:p>
        </p:txBody>
      </p:sp>
      <p:pic>
        <p:nvPicPr>
          <p:cNvPr id="4098" name="Picture 2">
            <a:extLst>
              <a:ext uri="{FF2B5EF4-FFF2-40B4-BE49-F238E27FC236}">
                <a16:creationId xmlns:a16="http://schemas.microsoft.com/office/drawing/2014/main" id="{A9A7174E-346F-4B0B-BDF3-2732DE7CCE33}"/>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961292" y="2528888"/>
            <a:ext cx="7269431" cy="3658296"/>
          </a:xfrm>
          <a:prstGeom prst="rect">
            <a:avLst/>
          </a:prstGeom>
          <a:noFill/>
          <a:extLst>
            <a:ext uri="{909E8E84-426E-40DD-AFC4-6F175D3DCCD1}">
              <a14:hiddenFill xmlns:a14="http://schemas.microsoft.com/office/drawing/2010/main">
                <a:solidFill>
                  <a:srgbClr val="FFFFFF"/>
                </a:solidFill>
              </a14:hiddenFill>
            </a:ext>
          </a:extLst>
        </p:spPr>
      </p:pic>
      <p:sp>
        <p:nvSpPr>
          <p:cNvPr id="14" name="灯片编号占位符 24">
            <a:extLst>
              <a:ext uri="{FF2B5EF4-FFF2-40B4-BE49-F238E27FC236}">
                <a16:creationId xmlns:a16="http://schemas.microsoft.com/office/drawing/2014/main" id="{187FC035-E40A-448F-96A3-9809578FE931}"/>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51</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62B3140C-525A-4063-821B-EF9F3E3C94C9}"/>
              </a:ext>
            </a:extLst>
          </p:cNvPr>
          <p:cNvSpPr txBox="1"/>
          <p:nvPr/>
        </p:nvSpPr>
        <p:spPr>
          <a:xfrm>
            <a:off x="386080" y="120650"/>
            <a:ext cx="26746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体育领域中的姿态评估</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12" name="文本框 11">
            <a:extLst>
              <a:ext uri="{FF2B5EF4-FFF2-40B4-BE49-F238E27FC236}">
                <a16:creationId xmlns:a16="http://schemas.microsoft.com/office/drawing/2014/main" id="{9B53373D-29BE-4141-90FC-A5DFCB12DA66}"/>
              </a:ext>
            </a:extLst>
          </p:cNvPr>
          <p:cNvSpPr txBox="1"/>
          <p:nvPr/>
        </p:nvSpPr>
        <p:spPr>
          <a:xfrm>
            <a:off x="3045120" y="122400"/>
            <a:ext cx="2340658" cy="369332"/>
          </a:xfrm>
          <a:prstGeom prst="rect">
            <a:avLst/>
          </a:prstGeom>
          <a:noFill/>
        </p:spPr>
        <p:txBody>
          <a:bodyPr wrap="square" rtlCol="0">
            <a:spAutoFit/>
          </a:bodyPr>
          <a:lstStyle/>
          <a:p>
            <a:pPr>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竞技体育</a:t>
            </a:r>
          </a:p>
        </p:txBody>
      </p:sp>
    </p:spTree>
    <p:custDataLst>
      <p:tags r:id="rId1"/>
    </p:custDataLst>
    <p:extLst>
      <p:ext uri="{BB962C8B-B14F-4D97-AF65-F5344CB8AC3E}">
        <p14:creationId xmlns:p14="http://schemas.microsoft.com/office/powerpoint/2010/main" val="2083726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pic>
        <p:nvPicPr>
          <p:cNvPr id="2" name="图片 1">
            <a:extLst>
              <a:ext uri="{FF2B5EF4-FFF2-40B4-BE49-F238E27FC236}">
                <a16:creationId xmlns:a16="http://schemas.microsoft.com/office/drawing/2014/main" id="{E9FD97E3-7B37-4C03-8BA6-EB599208DF3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58239" y="1816918"/>
            <a:ext cx="3651631" cy="2054042"/>
          </a:xfrm>
          <a:prstGeom prst="rect">
            <a:avLst/>
          </a:prstGeom>
        </p:spPr>
      </p:pic>
      <p:pic>
        <p:nvPicPr>
          <p:cNvPr id="3" name="图片 2">
            <a:extLst>
              <a:ext uri="{FF2B5EF4-FFF2-40B4-BE49-F238E27FC236}">
                <a16:creationId xmlns:a16="http://schemas.microsoft.com/office/drawing/2014/main" id="{A66A0083-9101-47C8-B893-6F5C5B8235D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96000" y="1815239"/>
            <a:ext cx="2576257" cy="2054042"/>
          </a:xfrm>
          <a:prstGeom prst="rect">
            <a:avLst/>
          </a:prstGeom>
        </p:spPr>
      </p:pic>
      <p:pic>
        <p:nvPicPr>
          <p:cNvPr id="29" name="6480138a-cd9a-11eb-9084-76c6e505095e">
            <a:hlinkClick r:id="" action="ppaction://media"/>
            <a:extLst>
              <a:ext uri="{FF2B5EF4-FFF2-40B4-BE49-F238E27FC236}">
                <a16:creationId xmlns:a16="http://schemas.microsoft.com/office/drawing/2014/main" id="{D4302C8E-EFFA-463C-A22D-45ECE6391C8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96352" y="3893820"/>
            <a:ext cx="7574280" cy="2524760"/>
          </a:xfrm>
          <a:prstGeom prst="rect">
            <a:avLst/>
          </a:prstGeom>
        </p:spPr>
      </p:pic>
      <p:sp>
        <p:nvSpPr>
          <p:cNvPr id="30" name="灯片编号占位符 24">
            <a:extLst>
              <a:ext uri="{FF2B5EF4-FFF2-40B4-BE49-F238E27FC236}">
                <a16:creationId xmlns:a16="http://schemas.microsoft.com/office/drawing/2014/main" id="{83AE3352-C80C-480A-A73D-EC3B5A0B2AFC}"/>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52</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4EFEFD8B-6818-427B-85DD-A3B1F56EB493}"/>
              </a:ext>
            </a:extLst>
          </p:cNvPr>
          <p:cNvSpPr txBox="1"/>
          <p:nvPr/>
        </p:nvSpPr>
        <p:spPr>
          <a:xfrm>
            <a:off x="386080" y="120650"/>
            <a:ext cx="26746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体育领域中的姿态评估</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13" name="文本框 12">
            <a:extLst>
              <a:ext uri="{FF2B5EF4-FFF2-40B4-BE49-F238E27FC236}">
                <a16:creationId xmlns:a16="http://schemas.microsoft.com/office/drawing/2014/main" id="{1E768121-18C4-4671-A915-6D4C87237E13}"/>
              </a:ext>
            </a:extLst>
          </p:cNvPr>
          <p:cNvSpPr txBox="1"/>
          <p:nvPr/>
        </p:nvSpPr>
        <p:spPr>
          <a:xfrm>
            <a:off x="3045120" y="122400"/>
            <a:ext cx="2340658" cy="369332"/>
          </a:xfrm>
          <a:prstGeom prst="rect">
            <a:avLst/>
          </a:prstGeom>
          <a:noFill/>
        </p:spPr>
        <p:txBody>
          <a:bodyPr wrap="square" rtlCol="0">
            <a:spAutoFit/>
          </a:bodyPr>
          <a:lstStyle/>
          <a:p>
            <a:pPr>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大众健身</a:t>
            </a:r>
          </a:p>
        </p:txBody>
      </p:sp>
    </p:spTree>
    <p:custDataLst>
      <p:tags r:id="rId1"/>
    </p:custDataLst>
    <p:extLst>
      <p:ext uri="{BB962C8B-B14F-4D97-AF65-F5344CB8AC3E}">
        <p14:creationId xmlns:p14="http://schemas.microsoft.com/office/powerpoint/2010/main" val="17386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pic>
        <p:nvPicPr>
          <p:cNvPr id="2" name="图片 1">
            <a:extLst>
              <a:ext uri="{FF2B5EF4-FFF2-40B4-BE49-F238E27FC236}">
                <a16:creationId xmlns:a16="http://schemas.microsoft.com/office/drawing/2014/main" id="{4CAF46CF-35C0-477C-B8FF-ACFE761561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4159" y="4205703"/>
            <a:ext cx="3787336" cy="2130376"/>
          </a:xfrm>
          <a:prstGeom prst="rect">
            <a:avLst/>
          </a:prstGeom>
        </p:spPr>
      </p:pic>
      <p:pic>
        <p:nvPicPr>
          <p:cNvPr id="3" name="图片 2">
            <a:extLst>
              <a:ext uri="{FF2B5EF4-FFF2-40B4-BE49-F238E27FC236}">
                <a16:creationId xmlns:a16="http://schemas.microsoft.com/office/drawing/2014/main" id="{C8CAD8A8-D4EA-4FDE-8378-DECC1C87E6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9480" y="1686951"/>
            <a:ext cx="3787335" cy="2130376"/>
          </a:xfrm>
          <a:prstGeom prst="rect">
            <a:avLst/>
          </a:prstGeom>
        </p:spPr>
      </p:pic>
      <p:pic>
        <p:nvPicPr>
          <p:cNvPr id="8" name="图片 7">
            <a:extLst>
              <a:ext uri="{FF2B5EF4-FFF2-40B4-BE49-F238E27FC236}">
                <a16:creationId xmlns:a16="http://schemas.microsoft.com/office/drawing/2014/main" id="{362489E5-4D7F-41F4-A1CF-796FBCC70A24}"/>
              </a:ext>
            </a:extLst>
          </p:cNvPr>
          <p:cNvPicPr>
            <a:picLocks noChangeAspect="1"/>
          </p:cNvPicPr>
          <p:nvPr/>
        </p:nvPicPr>
        <p:blipFill>
          <a:blip r:embed="rId6"/>
          <a:stretch>
            <a:fillRect/>
          </a:stretch>
        </p:blipFill>
        <p:spPr>
          <a:xfrm>
            <a:off x="5632206" y="1587012"/>
            <a:ext cx="4514850" cy="2533650"/>
          </a:xfrm>
          <a:prstGeom prst="rect">
            <a:avLst/>
          </a:prstGeom>
        </p:spPr>
      </p:pic>
      <p:pic>
        <p:nvPicPr>
          <p:cNvPr id="9" name="图片 8">
            <a:extLst>
              <a:ext uri="{FF2B5EF4-FFF2-40B4-BE49-F238E27FC236}">
                <a16:creationId xmlns:a16="http://schemas.microsoft.com/office/drawing/2014/main" id="{88B290F7-3523-44E1-8CCD-02A8AD63EBD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96001" y="4205704"/>
            <a:ext cx="3915508" cy="2128548"/>
          </a:xfrm>
          <a:prstGeom prst="rect">
            <a:avLst/>
          </a:prstGeom>
        </p:spPr>
      </p:pic>
      <p:sp>
        <p:nvSpPr>
          <p:cNvPr id="15" name="灯片编号占位符 24">
            <a:extLst>
              <a:ext uri="{FF2B5EF4-FFF2-40B4-BE49-F238E27FC236}">
                <a16:creationId xmlns:a16="http://schemas.microsoft.com/office/drawing/2014/main" id="{371F9D01-8997-4683-B3B3-B2FA31732B23}"/>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53</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4C1B0670-67A9-4EBE-A444-7C6FED5E17E9}"/>
              </a:ext>
            </a:extLst>
          </p:cNvPr>
          <p:cNvSpPr txBox="1"/>
          <p:nvPr/>
        </p:nvSpPr>
        <p:spPr>
          <a:xfrm>
            <a:off x="386080" y="120650"/>
            <a:ext cx="26746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体育领域中的姿态评估</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14" name="文本框 13">
            <a:extLst>
              <a:ext uri="{FF2B5EF4-FFF2-40B4-BE49-F238E27FC236}">
                <a16:creationId xmlns:a16="http://schemas.microsoft.com/office/drawing/2014/main" id="{6DF12C7C-D211-4D07-B57C-F15E67C2B58D}"/>
              </a:ext>
            </a:extLst>
          </p:cNvPr>
          <p:cNvSpPr txBox="1"/>
          <p:nvPr/>
        </p:nvSpPr>
        <p:spPr>
          <a:xfrm>
            <a:off x="3045120" y="122400"/>
            <a:ext cx="2340658" cy="369332"/>
          </a:xfrm>
          <a:prstGeom prst="rect">
            <a:avLst/>
          </a:prstGeom>
          <a:noFill/>
        </p:spPr>
        <p:txBody>
          <a:bodyPr wrap="square" rtlCol="0">
            <a:spAutoFit/>
          </a:bodyPr>
          <a:lstStyle/>
          <a:p>
            <a:pPr>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动作评估和运动康复</a:t>
            </a:r>
          </a:p>
        </p:txBody>
      </p:sp>
    </p:spTree>
    <p:custDataLst>
      <p:tags r:id="rId1"/>
    </p:custDataLst>
    <p:extLst>
      <p:ext uri="{BB962C8B-B14F-4D97-AF65-F5344CB8AC3E}">
        <p14:creationId xmlns:p14="http://schemas.microsoft.com/office/powerpoint/2010/main" val="226709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pic>
        <p:nvPicPr>
          <p:cNvPr id="5" name="AI学校体育">
            <a:hlinkClick r:id="" action="ppaction://media"/>
            <a:extLst>
              <a:ext uri="{FF2B5EF4-FFF2-40B4-BE49-F238E27FC236}">
                <a16:creationId xmlns:a16="http://schemas.microsoft.com/office/drawing/2014/main" id="{DA90F9E5-46D8-4172-9465-6BDBDD494CB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68418" y="2106678"/>
            <a:ext cx="5679982" cy="3194990"/>
          </a:xfrm>
          <a:prstGeom prst="rect">
            <a:avLst/>
          </a:prstGeom>
        </p:spPr>
      </p:pic>
      <p:sp>
        <p:nvSpPr>
          <p:cNvPr id="15" name="灯片编号占位符 24">
            <a:extLst>
              <a:ext uri="{FF2B5EF4-FFF2-40B4-BE49-F238E27FC236}">
                <a16:creationId xmlns:a16="http://schemas.microsoft.com/office/drawing/2014/main" id="{FB129FB8-DBD3-4CAA-9B8C-73EA9E213F66}"/>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54</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2FECEACF-1022-45D6-AED3-09C94E50EEC3}"/>
              </a:ext>
            </a:extLst>
          </p:cNvPr>
          <p:cNvSpPr txBox="1"/>
          <p:nvPr/>
        </p:nvSpPr>
        <p:spPr>
          <a:xfrm>
            <a:off x="386080" y="120650"/>
            <a:ext cx="26746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B3E4D"/>
                </a:solidFill>
                <a:latin typeface="Calibri"/>
                <a:ea typeface="微软雅黑" panose="020B0503020204020204" pitchFamily="34" charset="-122"/>
              </a:rPr>
              <a:t>体育领域中的姿态评估</a:t>
            </a: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a:t>
            </a:r>
          </a:p>
        </p:txBody>
      </p:sp>
      <p:sp>
        <p:nvSpPr>
          <p:cNvPr id="13" name="文本框 12">
            <a:extLst>
              <a:ext uri="{FF2B5EF4-FFF2-40B4-BE49-F238E27FC236}">
                <a16:creationId xmlns:a16="http://schemas.microsoft.com/office/drawing/2014/main" id="{626F3D7F-6DC7-47DC-800B-577474D721E1}"/>
              </a:ext>
            </a:extLst>
          </p:cNvPr>
          <p:cNvSpPr txBox="1"/>
          <p:nvPr/>
        </p:nvSpPr>
        <p:spPr>
          <a:xfrm>
            <a:off x="3045120" y="122400"/>
            <a:ext cx="2340658" cy="369332"/>
          </a:xfrm>
          <a:prstGeom prst="rect">
            <a:avLst/>
          </a:prstGeom>
          <a:noFill/>
        </p:spPr>
        <p:txBody>
          <a:bodyPr wrap="square" rtlCol="0">
            <a:spAutoFit/>
          </a:bodyPr>
          <a:lstStyle/>
          <a:p>
            <a:pPr>
              <a:defRPr/>
            </a:pPr>
            <a:r>
              <a:rPr lang="zh-CN" altLang="en-US" b="1" dirty="0">
                <a:solidFill>
                  <a:srgbClr val="C00000"/>
                </a:solidFill>
                <a:latin typeface="Calibri"/>
                <a:ea typeface="微软雅黑" panose="020B0503020204020204" pitchFamily="34" charset="-122"/>
              </a:rPr>
              <a:t>学校</a:t>
            </a: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体育</a:t>
            </a:r>
          </a:p>
        </p:txBody>
      </p:sp>
      <p:pic>
        <p:nvPicPr>
          <p:cNvPr id="2" name="Video_2023-04-24_112840">
            <a:hlinkClick r:id="" action="ppaction://media"/>
            <a:extLst>
              <a:ext uri="{FF2B5EF4-FFF2-40B4-BE49-F238E27FC236}">
                <a16:creationId xmlns:a16="http://schemas.microsoft.com/office/drawing/2014/main" id="{9234AB2B-E676-4369-ABA3-CE9A5F2B1027}"/>
              </a:ext>
            </a:extLst>
          </p:cNvPr>
          <p:cNvPicPr>
            <a:picLocks noChangeAspect="1"/>
          </p:cNvPicPr>
          <p:nvPr>
            <a:videoFile r:link="rId6"/>
            <p:extLst>
              <p:ext uri="{DAA4B4D4-6D71-4841-9C94-3DE7FCFB9230}">
                <p14:media xmlns:p14="http://schemas.microsoft.com/office/powerpoint/2010/main" r:embed="rId5"/>
              </p:ext>
            </p:extLst>
          </p:nvPr>
        </p:nvPicPr>
        <p:blipFill>
          <a:blip r:embed="rId9"/>
          <a:stretch>
            <a:fillRect/>
          </a:stretch>
        </p:blipFill>
        <p:spPr>
          <a:xfrm>
            <a:off x="7415138" y="993775"/>
            <a:ext cx="2925743" cy="5159375"/>
          </a:xfrm>
          <a:prstGeom prst="rect">
            <a:avLst/>
          </a:prstGeom>
        </p:spPr>
      </p:pic>
    </p:spTree>
    <p:custDataLst>
      <p:tags r:id="rId1"/>
    </p:custDataLst>
    <p:extLst>
      <p:ext uri="{BB962C8B-B14F-4D97-AF65-F5344CB8AC3E}">
        <p14:creationId xmlns:p14="http://schemas.microsoft.com/office/powerpoint/2010/main" val="36130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5S6A2225-HDR"/>
          <p:cNvPicPr>
            <a:picLocks noChangeAspect="1"/>
          </p:cNvPicPr>
          <p:nvPr>
            <p:custDataLst>
              <p:tags r:id="rId1"/>
            </p:custDataLst>
          </p:nvPr>
        </p:nvPicPr>
        <p:blipFill>
          <a:blip r:embed="rId3">
            <a:lum bright="-6000"/>
          </a:blip>
          <a:srcRect t="7165" b="8139"/>
          <a:stretch>
            <a:fillRect/>
          </a:stretch>
        </p:blipFill>
        <p:spPr>
          <a:xfrm flipH="1">
            <a:off x="635" y="772160"/>
            <a:ext cx="12191365" cy="5093970"/>
          </a:xfrm>
          <a:prstGeom prst="rect">
            <a:avLst/>
          </a:prstGeom>
        </p:spPr>
      </p:pic>
      <p:sp>
        <p:nvSpPr>
          <p:cNvPr id="5" name="矩形 4"/>
          <p:cNvSpPr/>
          <p:nvPr/>
        </p:nvSpPr>
        <p:spPr>
          <a:xfrm>
            <a:off x="0" y="784860"/>
            <a:ext cx="12193270" cy="5093335"/>
          </a:xfrm>
          <a:prstGeom prst="rect">
            <a:avLst/>
          </a:prstGeom>
          <a:solidFill>
            <a:schemeClr val="accent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9" name="矩形 8"/>
          <p:cNvSpPr/>
          <p:nvPr/>
        </p:nvSpPr>
        <p:spPr>
          <a:xfrm>
            <a:off x="0" y="762635"/>
            <a:ext cx="12193270" cy="5093335"/>
          </a:xfrm>
          <a:prstGeom prst="rect">
            <a:avLst/>
          </a:prstGeom>
          <a:solidFill>
            <a:schemeClr val="tx2">
              <a:lumMod val="10000"/>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4" name="矩形 3"/>
          <p:cNvSpPr/>
          <p:nvPr/>
        </p:nvSpPr>
        <p:spPr>
          <a:xfrm>
            <a:off x="-1270" y="2029460"/>
            <a:ext cx="12193270" cy="2799715"/>
          </a:xfrm>
          <a:prstGeom prst="rect">
            <a:avLst/>
          </a:prstGeom>
          <a:solidFill>
            <a:srgbClr val="F9680D">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7" name="流程图: 数据 6"/>
          <p:cNvSpPr/>
          <p:nvPr/>
        </p:nvSpPr>
        <p:spPr>
          <a:xfrm>
            <a:off x="6675120" y="664210"/>
            <a:ext cx="4523740" cy="5335270"/>
          </a:xfrm>
          <a:prstGeom prst="flowChartInputOutput">
            <a:avLst/>
          </a:prstGeom>
          <a:solidFill>
            <a:srgbClr val="CF3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2" name="文本框 1"/>
          <p:cNvSpPr txBox="1"/>
          <p:nvPr/>
        </p:nvSpPr>
        <p:spPr>
          <a:xfrm>
            <a:off x="4443095" y="2801620"/>
            <a:ext cx="5132070" cy="1014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FFFFFF">
                    <a:lumMod val="95000"/>
                  </a:srgbClr>
                </a:solidFill>
                <a:effectLst/>
                <a:uLnTx/>
                <a:uFillTx/>
                <a:latin typeface="微软雅黑" panose="020B0503020204020204" charset="-122"/>
                <a:ea typeface="微软雅黑" panose="020B0503020204020204" charset="-122"/>
                <a:cs typeface="+mn-cs"/>
              </a:rPr>
              <a:t>谢谢</a:t>
            </a:r>
            <a:r>
              <a:rPr lang="zh-CN" altLang="en-US" sz="6000" b="1" dirty="0">
                <a:solidFill>
                  <a:srgbClr val="FFFFFF">
                    <a:lumMod val="95000"/>
                  </a:srgbClr>
                </a:solidFill>
                <a:latin typeface="微软雅黑" panose="020B0503020204020204" charset="-122"/>
                <a:ea typeface="微软雅黑" panose="020B0503020204020204" charset="-122"/>
              </a:rPr>
              <a:t>聆听</a:t>
            </a:r>
            <a:r>
              <a:rPr kumimoji="0" lang="zh-CN" altLang="en-US" sz="6000" b="1" i="0" u="none" strike="noStrike" kern="1200" cap="none" spc="0" normalizeH="0" baseline="0" noProof="0" dirty="0">
                <a:ln>
                  <a:noFill/>
                </a:ln>
                <a:solidFill>
                  <a:srgbClr val="FFFFFF">
                    <a:lumMod val="95000"/>
                  </a:srgbClr>
                </a:solidFill>
                <a:effectLst/>
                <a:uLnTx/>
                <a:uFillTx/>
                <a:latin typeface="微软雅黑" panose="020B0503020204020204" charset="-122"/>
                <a:ea typeface="微软雅黑" panose="020B0503020204020204" charset="-122"/>
                <a:cs typeface="+mn-cs"/>
              </a:rPr>
              <a:t>！</a:t>
            </a:r>
          </a:p>
        </p:txBody>
      </p:sp>
      <p:grpSp>
        <p:nvGrpSpPr>
          <p:cNvPr id="8" name="组合 7"/>
          <p:cNvGrpSpPr>
            <a:grpSpLocks noChangeAspect="1"/>
          </p:cNvGrpSpPr>
          <p:nvPr/>
        </p:nvGrpSpPr>
        <p:grpSpPr>
          <a:xfrm>
            <a:off x="2240915" y="2525395"/>
            <a:ext cx="1605280" cy="1582420"/>
            <a:chOff x="528" y="2642"/>
            <a:chExt cx="6532" cy="6336"/>
          </a:xfrm>
        </p:grpSpPr>
        <p:pic>
          <p:nvPicPr>
            <p:cNvPr id="10" name="图片 9" descr="北京体育大学logo"/>
            <p:cNvPicPr>
              <a:picLocks noChangeAspect="1"/>
            </p:cNvPicPr>
            <p:nvPr/>
          </p:nvPicPr>
          <p:blipFill>
            <a:blip r:embed="rId4"/>
            <a:srcRect l="615" t="20479" r="71422" b="25438"/>
            <a:stretch>
              <a:fillRect/>
            </a:stretch>
          </p:blipFill>
          <p:spPr>
            <a:xfrm>
              <a:off x="576" y="2706"/>
              <a:ext cx="6484" cy="6272"/>
            </a:xfrm>
            <a:prstGeom prst="rect">
              <a:avLst/>
            </a:prstGeom>
            <a:noFill/>
            <a:effectLst/>
          </p:spPr>
        </p:pic>
        <p:pic>
          <p:nvPicPr>
            <p:cNvPr id="11" name="图片 10" descr="北京体育大学logo"/>
            <p:cNvPicPr>
              <a:picLocks noChangeAspect="1"/>
            </p:cNvPicPr>
            <p:nvPr/>
          </p:nvPicPr>
          <p:blipFill>
            <a:blip r:embed="rId4">
              <a:lum bright="100000"/>
            </a:blip>
            <a:srcRect l="615" t="20479" r="71422" b="25438"/>
            <a:stretch>
              <a:fillRect/>
            </a:stretch>
          </p:blipFill>
          <p:spPr>
            <a:xfrm>
              <a:off x="528" y="2642"/>
              <a:ext cx="6484" cy="6272"/>
            </a:xfrm>
            <a:prstGeom prst="rect">
              <a:avLst/>
            </a:prstGeom>
            <a:noFill/>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什么是姿态评估：</a:t>
            </a:r>
          </a:p>
        </p:txBody>
      </p:sp>
      <p:sp>
        <p:nvSpPr>
          <p:cNvPr id="7" name="文本框 6"/>
          <p:cNvSpPr txBox="1"/>
          <p:nvPr/>
        </p:nvSpPr>
        <p:spPr>
          <a:xfrm>
            <a:off x="2207895"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姿态 </a:t>
            </a:r>
            <a:r>
              <a:rPr lang="en-US" altLang="zh-CN" b="1" dirty="0">
                <a:solidFill>
                  <a:srgbClr val="C00000"/>
                </a:solidFill>
                <a:latin typeface="Calibri"/>
                <a:ea typeface="微软雅黑" panose="020B0503020204020204" pitchFamily="34" charset="-122"/>
              </a:rPr>
              <a:t>–</a:t>
            </a: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人的姿态</a:t>
            </a:r>
          </a:p>
        </p:txBody>
      </p:sp>
      <p:pic>
        <p:nvPicPr>
          <p:cNvPr id="34" name="图片 33">
            <a:extLst>
              <a:ext uri="{FF2B5EF4-FFF2-40B4-BE49-F238E27FC236}">
                <a16:creationId xmlns:a16="http://schemas.microsoft.com/office/drawing/2014/main" id="{E6C21098-BE70-4B50-9B97-CAB0C3D6DD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0536" y="642620"/>
            <a:ext cx="2383141" cy="1186179"/>
          </a:xfrm>
          <a:prstGeom prst="rect">
            <a:avLst/>
          </a:prstGeom>
        </p:spPr>
      </p:pic>
      <p:sp>
        <p:nvSpPr>
          <p:cNvPr id="16" name="灯片编号占位符 24">
            <a:extLst>
              <a:ext uri="{FF2B5EF4-FFF2-40B4-BE49-F238E27FC236}">
                <a16:creationId xmlns:a16="http://schemas.microsoft.com/office/drawing/2014/main" id="{FE7BE772-B696-4F21-B60E-7036C88286DD}"/>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6</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grpSp>
        <p:nvGrpSpPr>
          <p:cNvPr id="18" name="组合 17">
            <a:extLst>
              <a:ext uri="{FF2B5EF4-FFF2-40B4-BE49-F238E27FC236}">
                <a16:creationId xmlns:a16="http://schemas.microsoft.com/office/drawing/2014/main" id="{56C007B1-63CB-4E9C-A07C-CD8C0978D78C}"/>
              </a:ext>
            </a:extLst>
          </p:cNvPr>
          <p:cNvGrpSpPr/>
          <p:nvPr/>
        </p:nvGrpSpPr>
        <p:grpSpPr>
          <a:xfrm>
            <a:off x="1316828" y="1185146"/>
            <a:ext cx="9123859" cy="5008632"/>
            <a:chOff x="1316828" y="1185146"/>
            <a:chExt cx="9123859" cy="5008632"/>
          </a:xfrm>
        </p:grpSpPr>
        <p:sp>
          <p:nvSpPr>
            <p:cNvPr id="30" name="文本框 29">
              <a:extLst>
                <a:ext uri="{FF2B5EF4-FFF2-40B4-BE49-F238E27FC236}">
                  <a16:creationId xmlns:a16="http://schemas.microsoft.com/office/drawing/2014/main" id="{EB865D15-F647-4841-A9FA-034282A7457E}"/>
                </a:ext>
              </a:extLst>
            </p:cNvPr>
            <p:cNvSpPr txBox="1"/>
            <p:nvPr/>
          </p:nvSpPr>
          <p:spPr>
            <a:xfrm>
              <a:off x="3945504" y="5792514"/>
              <a:ext cx="2996959" cy="401264"/>
            </a:xfrm>
            <a:prstGeom prst="rect">
              <a:avLst/>
            </a:prstGeom>
            <a:noFill/>
          </p:spPr>
          <p:txBody>
            <a:bodyPr wrap="square" rtlCol="0">
              <a:spAutoFit/>
            </a:bodyPr>
            <a:lstStyle/>
            <a:p>
              <a:pPr>
                <a:lnSpc>
                  <a:spcPct val="120000"/>
                </a:lnSpc>
              </a:pPr>
              <a:r>
                <a:rPr lang="zh-CN" altLang="en-US" dirty="0"/>
                <a:t>人体姿态的多样性和复杂性</a:t>
              </a:r>
              <a:endParaRPr lang="en-US" altLang="zh-CN" dirty="0"/>
            </a:p>
          </p:txBody>
        </p:sp>
        <p:cxnSp>
          <p:nvCxnSpPr>
            <p:cNvPr id="3" name="直接连接符 2">
              <a:extLst>
                <a:ext uri="{FF2B5EF4-FFF2-40B4-BE49-F238E27FC236}">
                  <a16:creationId xmlns:a16="http://schemas.microsoft.com/office/drawing/2014/main" id="{684F11E4-702C-4E20-9917-C6B686FD8D2E}"/>
                </a:ext>
              </a:extLst>
            </p:cNvPr>
            <p:cNvCxnSpPr>
              <a:cxnSpLocks/>
            </p:cNvCxnSpPr>
            <p:nvPr/>
          </p:nvCxnSpPr>
          <p:spPr>
            <a:xfrm>
              <a:off x="1874001" y="5568462"/>
              <a:ext cx="7836535" cy="0"/>
            </a:xfrm>
            <a:prstGeom prst="line">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19ECF36-08FC-4224-A973-BB8E4454E5F0}"/>
                </a:ext>
              </a:extLst>
            </p:cNvPr>
            <p:cNvCxnSpPr>
              <a:cxnSpLocks/>
            </p:cNvCxnSpPr>
            <p:nvPr/>
          </p:nvCxnSpPr>
          <p:spPr>
            <a:xfrm flipV="1">
              <a:off x="1870826" y="1554480"/>
              <a:ext cx="0" cy="4013982"/>
            </a:xfrm>
            <a:prstGeom prst="line">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B65C00C-DAEA-41F6-B6A1-C39BB4EC43B3}"/>
                </a:ext>
              </a:extLst>
            </p:cNvPr>
            <p:cNvSpPr txBox="1"/>
            <p:nvPr/>
          </p:nvSpPr>
          <p:spPr>
            <a:xfrm>
              <a:off x="9794356" y="5383796"/>
              <a:ext cx="646331" cy="369332"/>
            </a:xfrm>
            <a:prstGeom prst="rect">
              <a:avLst/>
            </a:prstGeom>
            <a:noFill/>
          </p:spPr>
          <p:txBody>
            <a:bodyPr wrap="none" rtlCol="0">
              <a:spAutoFit/>
            </a:bodyPr>
            <a:lstStyle/>
            <a:p>
              <a:r>
                <a:rPr lang="zh-CN" altLang="en-US" dirty="0"/>
                <a:t>层次</a:t>
              </a:r>
            </a:p>
          </p:txBody>
        </p:sp>
        <p:sp>
          <p:nvSpPr>
            <p:cNvPr id="24" name="文本框 23">
              <a:extLst>
                <a:ext uri="{FF2B5EF4-FFF2-40B4-BE49-F238E27FC236}">
                  <a16:creationId xmlns:a16="http://schemas.microsoft.com/office/drawing/2014/main" id="{B1C4FD8B-69C5-41BB-9761-B29CC39E3575}"/>
                </a:ext>
              </a:extLst>
            </p:cNvPr>
            <p:cNvSpPr txBox="1"/>
            <p:nvPr/>
          </p:nvSpPr>
          <p:spPr>
            <a:xfrm>
              <a:off x="1316828" y="1185146"/>
              <a:ext cx="1107996" cy="369332"/>
            </a:xfrm>
            <a:prstGeom prst="rect">
              <a:avLst/>
            </a:prstGeom>
            <a:noFill/>
          </p:spPr>
          <p:txBody>
            <a:bodyPr wrap="none" rtlCol="0">
              <a:spAutoFit/>
            </a:bodyPr>
            <a:lstStyle/>
            <a:p>
              <a:r>
                <a:rPr lang="zh-CN" altLang="en-US" dirty="0"/>
                <a:t>复杂程度</a:t>
              </a:r>
            </a:p>
          </p:txBody>
        </p:sp>
        <p:grpSp>
          <p:nvGrpSpPr>
            <p:cNvPr id="13" name="组合 12">
              <a:extLst>
                <a:ext uri="{FF2B5EF4-FFF2-40B4-BE49-F238E27FC236}">
                  <a16:creationId xmlns:a16="http://schemas.microsoft.com/office/drawing/2014/main" id="{A4A9DFFD-6CF3-42E4-9766-5219EBADB58F}"/>
                </a:ext>
              </a:extLst>
            </p:cNvPr>
            <p:cNvGrpSpPr/>
            <p:nvPr/>
          </p:nvGrpSpPr>
          <p:grpSpPr>
            <a:xfrm>
              <a:off x="2206625" y="3108960"/>
              <a:ext cx="1374775" cy="2185177"/>
              <a:chOff x="2206625" y="3108960"/>
              <a:chExt cx="1374775" cy="2185177"/>
            </a:xfrm>
          </p:grpSpPr>
          <p:sp>
            <p:nvSpPr>
              <p:cNvPr id="11" name="矩形: 圆角 10">
                <a:extLst>
                  <a:ext uri="{FF2B5EF4-FFF2-40B4-BE49-F238E27FC236}">
                    <a16:creationId xmlns:a16="http://schemas.microsoft.com/office/drawing/2014/main" id="{6DC9D491-A883-438B-9E91-59E0AA58D207}"/>
                  </a:ext>
                </a:extLst>
              </p:cNvPr>
              <p:cNvSpPr/>
              <p:nvPr/>
            </p:nvSpPr>
            <p:spPr>
              <a:xfrm>
                <a:off x="2206625" y="3108960"/>
                <a:ext cx="1374775" cy="2185177"/>
              </a:xfrm>
              <a:prstGeom prst="roundRect">
                <a:avLst/>
              </a:prstGeom>
              <a:solidFill>
                <a:srgbClr val="D9E2F3"/>
              </a:solidFill>
              <a:ln>
                <a:solidFill>
                  <a:srgbClr val="D9E2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5" name="图片 24">
                <a:extLst>
                  <a:ext uri="{FF2B5EF4-FFF2-40B4-BE49-F238E27FC236}">
                    <a16:creationId xmlns:a16="http://schemas.microsoft.com/office/drawing/2014/main" id="{D6D59D98-01AF-4BE2-BFC0-169BFBF751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48624" y="3561471"/>
                <a:ext cx="1110539" cy="1602022"/>
              </a:xfrm>
              <a:prstGeom prst="rect">
                <a:avLst/>
              </a:prstGeom>
            </p:spPr>
          </p:pic>
          <p:sp>
            <p:nvSpPr>
              <p:cNvPr id="12" name="文本框 11">
                <a:extLst>
                  <a:ext uri="{FF2B5EF4-FFF2-40B4-BE49-F238E27FC236}">
                    <a16:creationId xmlns:a16="http://schemas.microsoft.com/office/drawing/2014/main" id="{7EC85500-0073-40EB-87AA-EE8CCB3F1F91}"/>
                  </a:ext>
                </a:extLst>
              </p:cNvPr>
              <p:cNvSpPr txBox="1"/>
              <p:nvPr/>
            </p:nvSpPr>
            <p:spPr>
              <a:xfrm>
                <a:off x="2503783" y="3196716"/>
                <a:ext cx="800219" cy="276999"/>
              </a:xfrm>
              <a:prstGeom prst="rect">
                <a:avLst/>
              </a:prstGeom>
              <a:noFill/>
            </p:spPr>
            <p:txBody>
              <a:bodyPr wrap="none" rtlCol="0">
                <a:spAutoFit/>
              </a:bodyPr>
              <a:lstStyle/>
              <a:p>
                <a:r>
                  <a:rPr lang="zh-CN" altLang="en-US" sz="1200" dirty="0"/>
                  <a:t>肢体动作</a:t>
                </a:r>
              </a:p>
            </p:txBody>
          </p:sp>
        </p:grpSp>
        <p:grpSp>
          <p:nvGrpSpPr>
            <p:cNvPr id="31" name="组合 30">
              <a:extLst>
                <a:ext uri="{FF2B5EF4-FFF2-40B4-BE49-F238E27FC236}">
                  <a16:creationId xmlns:a16="http://schemas.microsoft.com/office/drawing/2014/main" id="{2C72D077-41CE-4EBD-8FE6-EE2D4108D2FE}"/>
                </a:ext>
              </a:extLst>
            </p:cNvPr>
            <p:cNvGrpSpPr/>
            <p:nvPr/>
          </p:nvGrpSpPr>
          <p:grpSpPr>
            <a:xfrm>
              <a:off x="3723399" y="2590741"/>
              <a:ext cx="1374775" cy="2185177"/>
              <a:chOff x="2206625" y="3108960"/>
              <a:chExt cx="1374775" cy="2185177"/>
            </a:xfrm>
            <a:solidFill>
              <a:srgbClr val="FAE4D6"/>
            </a:solidFill>
          </p:grpSpPr>
          <p:sp>
            <p:nvSpPr>
              <p:cNvPr id="32" name="矩形: 圆角 31">
                <a:extLst>
                  <a:ext uri="{FF2B5EF4-FFF2-40B4-BE49-F238E27FC236}">
                    <a16:creationId xmlns:a16="http://schemas.microsoft.com/office/drawing/2014/main" id="{6ADCE252-E14B-4B6C-84E4-543362D73068}"/>
                  </a:ext>
                </a:extLst>
              </p:cNvPr>
              <p:cNvSpPr/>
              <p:nvPr/>
            </p:nvSpPr>
            <p:spPr>
              <a:xfrm>
                <a:off x="2206625" y="3108960"/>
                <a:ext cx="1374775" cy="2185177"/>
              </a:xfrm>
              <a:prstGeom prst="roundRect">
                <a:avLst/>
              </a:prstGeom>
              <a:grpFill/>
              <a:ln>
                <a:solidFill>
                  <a:srgbClr val="FAE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EC6DD7E0-A828-49F2-A90A-291F9651A801}"/>
                  </a:ext>
                </a:extLst>
              </p:cNvPr>
              <p:cNvSpPr txBox="1"/>
              <p:nvPr/>
            </p:nvSpPr>
            <p:spPr>
              <a:xfrm>
                <a:off x="2503783" y="3196716"/>
                <a:ext cx="800219" cy="276999"/>
              </a:xfrm>
              <a:prstGeom prst="rect">
                <a:avLst/>
              </a:prstGeom>
              <a:grpFill/>
              <a:ln>
                <a:solidFill>
                  <a:srgbClr val="FAE4D6"/>
                </a:solidFill>
              </a:ln>
            </p:spPr>
            <p:txBody>
              <a:bodyPr wrap="none" rtlCol="0">
                <a:spAutoFit/>
              </a:bodyPr>
              <a:lstStyle/>
              <a:p>
                <a:r>
                  <a:rPr lang="zh-CN" altLang="en-US" sz="1200" dirty="0"/>
                  <a:t>单人动作</a:t>
                </a:r>
              </a:p>
            </p:txBody>
          </p:sp>
        </p:grpSp>
        <p:grpSp>
          <p:nvGrpSpPr>
            <p:cNvPr id="37" name="组合 36">
              <a:extLst>
                <a:ext uri="{FF2B5EF4-FFF2-40B4-BE49-F238E27FC236}">
                  <a16:creationId xmlns:a16="http://schemas.microsoft.com/office/drawing/2014/main" id="{646279A8-A0F9-4325-A24A-D35F6384EEDF}"/>
                </a:ext>
              </a:extLst>
            </p:cNvPr>
            <p:cNvGrpSpPr/>
            <p:nvPr/>
          </p:nvGrpSpPr>
          <p:grpSpPr>
            <a:xfrm>
              <a:off x="5240173" y="1990218"/>
              <a:ext cx="1374775" cy="2185177"/>
              <a:chOff x="2206625" y="3108960"/>
              <a:chExt cx="1374775" cy="2185177"/>
            </a:xfrm>
          </p:grpSpPr>
          <p:sp>
            <p:nvSpPr>
              <p:cNvPr id="38" name="矩形: 圆角 37">
                <a:extLst>
                  <a:ext uri="{FF2B5EF4-FFF2-40B4-BE49-F238E27FC236}">
                    <a16:creationId xmlns:a16="http://schemas.microsoft.com/office/drawing/2014/main" id="{75E4F9B1-E03D-4046-8656-D02058400BA3}"/>
                  </a:ext>
                </a:extLst>
              </p:cNvPr>
              <p:cNvSpPr/>
              <p:nvPr/>
            </p:nvSpPr>
            <p:spPr>
              <a:xfrm>
                <a:off x="2206625" y="3108960"/>
                <a:ext cx="1374775" cy="2185177"/>
              </a:xfrm>
              <a:prstGeom prst="roundRect">
                <a:avLst/>
              </a:prstGeom>
              <a:solidFill>
                <a:srgbClr val="FEF1CC"/>
              </a:solidFill>
              <a:ln>
                <a:solidFill>
                  <a:srgbClr val="FEF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D3C50C1A-71E6-4AAE-9B59-2ED760B8D6BE}"/>
                  </a:ext>
                </a:extLst>
              </p:cNvPr>
              <p:cNvSpPr txBox="1"/>
              <p:nvPr/>
            </p:nvSpPr>
            <p:spPr>
              <a:xfrm>
                <a:off x="2503783" y="3196716"/>
                <a:ext cx="800219" cy="276999"/>
              </a:xfrm>
              <a:prstGeom prst="rect">
                <a:avLst/>
              </a:prstGeom>
              <a:noFill/>
            </p:spPr>
            <p:txBody>
              <a:bodyPr wrap="none" rtlCol="0">
                <a:spAutoFit/>
              </a:bodyPr>
              <a:lstStyle/>
              <a:p>
                <a:r>
                  <a:rPr lang="zh-CN" altLang="en-US" sz="1200" dirty="0"/>
                  <a:t>交互动作</a:t>
                </a:r>
              </a:p>
            </p:txBody>
          </p:sp>
        </p:grpSp>
        <p:grpSp>
          <p:nvGrpSpPr>
            <p:cNvPr id="41" name="组合 40">
              <a:extLst>
                <a:ext uri="{FF2B5EF4-FFF2-40B4-BE49-F238E27FC236}">
                  <a16:creationId xmlns:a16="http://schemas.microsoft.com/office/drawing/2014/main" id="{26894495-4A7C-4152-9131-80AE3232EB07}"/>
                </a:ext>
              </a:extLst>
            </p:cNvPr>
            <p:cNvGrpSpPr/>
            <p:nvPr/>
          </p:nvGrpSpPr>
          <p:grpSpPr>
            <a:xfrm>
              <a:off x="6756947" y="1498152"/>
              <a:ext cx="1374775" cy="2185177"/>
              <a:chOff x="2206625" y="3108960"/>
              <a:chExt cx="1374775" cy="2185177"/>
            </a:xfrm>
          </p:grpSpPr>
          <p:sp>
            <p:nvSpPr>
              <p:cNvPr id="42" name="矩形: 圆角 41">
                <a:extLst>
                  <a:ext uri="{FF2B5EF4-FFF2-40B4-BE49-F238E27FC236}">
                    <a16:creationId xmlns:a16="http://schemas.microsoft.com/office/drawing/2014/main" id="{290EE014-ABB8-46F7-98EE-A9CF30E37E3D}"/>
                  </a:ext>
                </a:extLst>
              </p:cNvPr>
              <p:cNvSpPr/>
              <p:nvPr/>
            </p:nvSpPr>
            <p:spPr>
              <a:xfrm>
                <a:off x="2206625" y="3108960"/>
                <a:ext cx="1374775" cy="2185177"/>
              </a:xfrm>
              <a:prstGeom prst="roundRect">
                <a:avLst/>
              </a:prstGeom>
              <a:solidFill>
                <a:srgbClr val="E2EED8"/>
              </a:solidFill>
              <a:ln>
                <a:solidFill>
                  <a:srgbClr val="E2EE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DDD1A040-F17F-485B-BE07-36EB78E0AF5A}"/>
                  </a:ext>
                </a:extLst>
              </p:cNvPr>
              <p:cNvSpPr txBox="1"/>
              <p:nvPr/>
            </p:nvSpPr>
            <p:spPr>
              <a:xfrm>
                <a:off x="2503783" y="3196716"/>
                <a:ext cx="800219" cy="276999"/>
              </a:xfrm>
              <a:prstGeom prst="rect">
                <a:avLst/>
              </a:prstGeom>
              <a:noFill/>
            </p:spPr>
            <p:txBody>
              <a:bodyPr wrap="none" rtlCol="0">
                <a:spAutoFit/>
              </a:bodyPr>
              <a:lstStyle/>
              <a:p>
                <a:r>
                  <a:rPr lang="zh-CN" altLang="en-US" sz="1200" dirty="0"/>
                  <a:t>群体行为</a:t>
                </a:r>
              </a:p>
            </p:txBody>
          </p:sp>
        </p:grpSp>
        <p:pic>
          <p:nvPicPr>
            <p:cNvPr id="14" name="图片 13">
              <a:extLst>
                <a:ext uri="{FF2B5EF4-FFF2-40B4-BE49-F238E27FC236}">
                  <a16:creationId xmlns:a16="http://schemas.microsoft.com/office/drawing/2014/main" id="{FEE0273A-343D-42E2-9B6A-ED744C9B9BA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74850" y="3108960"/>
              <a:ext cx="1091632" cy="1562394"/>
            </a:xfrm>
            <a:prstGeom prst="rect">
              <a:avLst/>
            </a:prstGeom>
          </p:spPr>
        </p:pic>
        <p:pic>
          <p:nvPicPr>
            <p:cNvPr id="15" name="图片 14">
              <a:extLst>
                <a:ext uri="{FF2B5EF4-FFF2-40B4-BE49-F238E27FC236}">
                  <a16:creationId xmlns:a16="http://schemas.microsoft.com/office/drawing/2014/main" id="{3F5C5449-026F-462B-9596-6783D5ECB16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443984" y="2455647"/>
              <a:ext cx="986911" cy="1623640"/>
            </a:xfrm>
            <a:prstGeom prst="rect">
              <a:avLst/>
            </a:prstGeom>
          </p:spPr>
        </p:pic>
        <p:pic>
          <p:nvPicPr>
            <p:cNvPr id="17" name="图片 16">
              <a:extLst>
                <a:ext uri="{FF2B5EF4-FFF2-40B4-BE49-F238E27FC236}">
                  <a16:creationId xmlns:a16="http://schemas.microsoft.com/office/drawing/2014/main" id="{B6E1DD69-0304-42D3-B02E-7C6A2B5A2B3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912106" y="2014428"/>
              <a:ext cx="1058765" cy="1517380"/>
            </a:xfrm>
            <a:prstGeom prst="rect">
              <a:avLst/>
            </a:prstGeom>
          </p:spPr>
        </p:pic>
      </p:grpSp>
    </p:spTree>
    <p:custDataLst>
      <p:tags r:id="rId1"/>
    </p:custDataLst>
    <p:extLst>
      <p:ext uri="{BB962C8B-B14F-4D97-AF65-F5344CB8AC3E}">
        <p14:creationId xmlns:p14="http://schemas.microsoft.com/office/powerpoint/2010/main" val="2339642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什么是姿态评估：</a:t>
            </a:r>
          </a:p>
        </p:txBody>
      </p:sp>
      <p:sp>
        <p:nvSpPr>
          <p:cNvPr id="7" name="文本框 6"/>
          <p:cNvSpPr txBox="1"/>
          <p:nvPr/>
        </p:nvSpPr>
        <p:spPr>
          <a:xfrm>
            <a:off x="2207895"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评估</a:t>
            </a:r>
          </a:p>
        </p:txBody>
      </p:sp>
      <p:sp>
        <p:nvSpPr>
          <p:cNvPr id="30" name="文本框 29">
            <a:extLst>
              <a:ext uri="{FF2B5EF4-FFF2-40B4-BE49-F238E27FC236}">
                <a16:creationId xmlns:a16="http://schemas.microsoft.com/office/drawing/2014/main" id="{EB865D15-F647-4841-A9FA-034282A7457E}"/>
              </a:ext>
            </a:extLst>
          </p:cNvPr>
          <p:cNvSpPr txBox="1"/>
          <p:nvPr/>
        </p:nvSpPr>
        <p:spPr>
          <a:xfrm>
            <a:off x="386080" y="795802"/>
            <a:ext cx="9443720" cy="401264"/>
          </a:xfrm>
          <a:prstGeom prst="rect">
            <a:avLst/>
          </a:prstGeom>
          <a:noFill/>
        </p:spPr>
        <p:txBody>
          <a:bodyPr wrap="square" rtlCol="0">
            <a:spAutoFit/>
          </a:bodyPr>
          <a:lstStyle/>
          <a:p>
            <a:pPr>
              <a:lnSpc>
                <a:spcPct val="120000"/>
              </a:lnSpc>
            </a:pPr>
            <a:r>
              <a:rPr lang="zh-CN" altLang="en-US" dirty="0"/>
              <a:t>评估是指人们用</a:t>
            </a:r>
            <a:r>
              <a:rPr lang="zh-CN" altLang="en-US" b="1" dirty="0"/>
              <a:t>一套标准</a:t>
            </a:r>
            <a:r>
              <a:rPr lang="zh-CN" altLang="en-US" dirty="0"/>
              <a:t>来系统地确定事物的优缺点、价值和意义。</a:t>
            </a:r>
            <a:endParaRPr lang="en-US" altLang="zh-CN" dirty="0"/>
          </a:p>
        </p:txBody>
      </p:sp>
      <p:pic>
        <p:nvPicPr>
          <p:cNvPr id="6158" name="Picture 14" descr="科学网—中国古代的数学 - 张天蓉的博文">
            <a:extLst>
              <a:ext uri="{FF2B5EF4-FFF2-40B4-BE49-F238E27FC236}">
                <a16:creationId xmlns:a16="http://schemas.microsoft.com/office/drawing/2014/main" id="{9B6BFAFA-986A-4881-A88D-7466044F7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1585345"/>
            <a:ext cx="8437746" cy="3821112"/>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a:extLst>
              <a:ext uri="{FF2B5EF4-FFF2-40B4-BE49-F238E27FC236}">
                <a16:creationId xmlns:a16="http://schemas.microsoft.com/office/drawing/2014/main" id="{F4851C78-4BCD-43C6-A9CC-E9E8E1AD6999}"/>
              </a:ext>
            </a:extLst>
          </p:cNvPr>
          <p:cNvSpPr txBox="1"/>
          <p:nvPr/>
        </p:nvSpPr>
        <p:spPr>
          <a:xfrm>
            <a:off x="0" y="6227769"/>
            <a:ext cx="11530617" cy="230832"/>
          </a:xfrm>
          <a:prstGeom prst="rect">
            <a:avLst/>
          </a:prstGeom>
          <a:noFill/>
        </p:spPr>
        <p:txBody>
          <a:bodyPr wrap="square" rtlCol="0">
            <a:spAutoFit/>
          </a:bodyPr>
          <a:lstStyle/>
          <a:p>
            <a:pPr marL="228600" indent="-228600">
              <a:buFont typeface="+mj-lt"/>
              <a:buAutoNum type="arabicPeriod"/>
            </a:pPr>
            <a:r>
              <a:rPr lang="en-US" altLang="zh-CN" sz="900" dirty="0"/>
              <a:t>https://blog.sciencenet.cn/blog-677221-1182182.html</a:t>
            </a:r>
          </a:p>
        </p:txBody>
      </p:sp>
      <p:sp>
        <p:nvSpPr>
          <p:cNvPr id="8" name="灯片编号占位符 24">
            <a:extLst>
              <a:ext uri="{FF2B5EF4-FFF2-40B4-BE49-F238E27FC236}">
                <a16:creationId xmlns:a16="http://schemas.microsoft.com/office/drawing/2014/main" id="{BFF7350E-D27F-499A-B333-2E07713C87E1}"/>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7</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117020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什么是姿态评估：</a:t>
            </a:r>
          </a:p>
        </p:txBody>
      </p:sp>
      <p:sp>
        <p:nvSpPr>
          <p:cNvPr id="7" name="文本框 6"/>
          <p:cNvSpPr txBox="1"/>
          <p:nvPr/>
        </p:nvSpPr>
        <p:spPr>
          <a:xfrm>
            <a:off x="2207895"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姿态评估</a:t>
            </a:r>
          </a:p>
        </p:txBody>
      </p:sp>
      <p:sp>
        <p:nvSpPr>
          <p:cNvPr id="32" name="文本框 31">
            <a:extLst>
              <a:ext uri="{FF2B5EF4-FFF2-40B4-BE49-F238E27FC236}">
                <a16:creationId xmlns:a16="http://schemas.microsoft.com/office/drawing/2014/main" id="{F5A09991-79C0-4A0F-B7D6-6FC697C3E396}"/>
              </a:ext>
            </a:extLst>
          </p:cNvPr>
          <p:cNvSpPr txBox="1"/>
          <p:nvPr/>
        </p:nvSpPr>
        <p:spPr>
          <a:xfrm>
            <a:off x="386080" y="732298"/>
            <a:ext cx="5329926" cy="3394134"/>
          </a:xfrm>
          <a:prstGeom prst="rect">
            <a:avLst/>
          </a:prstGeom>
          <a:noFill/>
        </p:spPr>
        <p:txBody>
          <a:bodyPr wrap="square" rtlCol="0">
            <a:spAutoFit/>
          </a:bodyPr>
          <a:lstStyle/>
          <a:p>
            <a:pPr>
              <a:lnSpc>
                <a:spcPct val="120000"/>
              </a:lnSpc>
            </a:pPr>
            <a:r>
              <a:rPr lang="zh-CN" altLang="en-US" dirty="0"/>
              <a:t>按照评估部位分类</a:t>
            </a:r>
            <a:endParaRPr lang="en-US" altLang="zh-CN" dirty="0"/>
          </a:p>
          <a:p>
            <a:pPr marL="800100" lvl="1" indent="-342900">
              <a:lnSpc>
                <a:spcPct val="120000"/>
              </a:lnSpc>
              <a:buFont typeface="+mj-lt"/>
              <a:buAutoNum type="arabicPeriod"/>
            </a:pPr>
            <a:r>
              <a:rPr lang="zh-CN" altLang="en-US" dirty="0"/>
              <a:t>人脸</a:t>
            </a:r>
            <a:endParaRPr lang="en-US" altLang="zh-CN" dirty="0"/>
          </a:p>
          <a:p>
            <a:pPr marL="800100" lvl="1" indent="-342900">
              <a:lnSpc>
                <a:spcPct val="120000"/>
              </a:lnSpc>
              <a:buFont typeface="+mj-lt"/>
              <a:buAutoNum type="arabicPeriod"/>
            </a:pPr>
            <a:endParaRPr lang="en-US" altLang="zh-CN" dirty="0"/>
          </a:p>
          <a:p>
            <a:pPr marL="800100" lvl="1" indent="-342900">
              <a:lnSpc>
                <a:spcPct val="120000"/>
              </a:lnSpc>
              <a:buFont typeface="+mj-lt"/>
              <a:buAutoNum type="arabicPeriod"/>
            </a:pPr>
            <a:endParaRPr lang="en-US" altLang="zh-CN" dirty="0"/>
          </a:p>
          <a:p>
            <a:pPr lvl="1">
              <a:lnSpc>
                <a:spcPct val="120000"/>
              </a:lnSpc>
            </a:pPr>
            <a:endParaRPr lang="en-US" altLang="zh-CN" dirty="0"/>
          </a:p>
          <a:p>
            <a:pPr marL="800100" lvl="1" indent="-342900">
              <a:lnSpc>
                <a:spcPct val="120000"/>
              </a:lnSpc>
              <a:buFont typeface="+mj-lt"/>
              <a:buAutoNum type="arabicPeriod" startAt="2"/>
            </a:pPr>
            <a:r>
              <a:rPr lang="zh-CN" altLang="en-US" dirty="0"/>
              <a:t>手部</a:t>
            </a:r>
            <a:endParaRPr lang="en-US" altLang="zh-CN" dirty="0"/>
          </a:p>
          <a:p>
            <a:pPr marL="800100" lvl="1" indent="-342900">
              <a:lnSpc>
                <a:spcPct val="120000"/>
              </a:lnSpc>
              <a:buFont typeface="+mj-lt"/>
              <a:buAutoNum type="arabicPeriod" startAt="2"/>
            </a:pPr>
            <a:endParaRPr lang="en-US" altLang="zh-CN" dirty="0"/>
          </a:p>
          <a:p>
            <a:pPr marL="800100" lvl="1" indent="-342900">
              <a:lnSpc>
                <a:spcPct val="120000"/>
              </a:lnSpc>
              <a:buFont typeface="+mj-lt"/>
              <a:buAutoNum type="arabicPeriod" startAt="2"/>
            </a:pPr>
            <a:endParaRPr lang="en-US" altLang="zh-CN" dirty="0"/>
          </a:p>
          <a:p>
            <a:pPr marL="800100" lvl="1" indent="-342900">
              <a:lnSpc>
                <a:spcPct val="120000"/>
              </a:lnSpc>
              <a:buFont typeface="+mj-lt"/>
              <a:buAutoNum type="arabicPeriod" startAt="2"/>
            </a:pPr>
            <a:endParaRPr lang="en-US" altLang="zh-CN" dirty="0"/>
          </a:p>
          <a:p>
            <a:pPr marL="800100" lvl="1" indent="-342900">
              <a:lnSpc>
                <a:spcPct val="120000"/>
              </a:lnSpc>
              <a:buFont typeface="+mj-lt"/>
              <a:buAutoNum type="arabicPeriod" startAt="2"/>
            </a:pPr>
            <a:r>
              <a:rPr lang="zh-CN" altLang="en-US" dirty="0"/>
              <a:t>下肢步态</a:t>
            </a:r>
            <a:endParaRPr lang="en-US" altLang="zh-CN" dirty="0"/>
          </a:p>
        </p:txBody>
      </p:sp>
      <p:pic>
        <p:nvPicPr>
          <p:cNvPr id="5" name="图片 4">
            <a:extLst>
              <a:ext uri="{FF2B5EF4-FFF2-40B4-BE49-F238E27FC236}">
                <a16:creationId xmlns:a16="http://schemas.microsoft.com/office/drawing/2014/main" id="{BBC4ABBC-238B-463A-B5A0-D7C7A6ED38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5971" y="1489871"/>
            <a:ext cx="1534730" cy="909469"/>
          </a:xfrm>
          <a:prstGeom prst="rect">
            <a:avLst/>
          </a:prstGeom>
        </p:spPr>
      </p:pic>
      <p:pic>
        <p:nvPicPr>
          <p:cNvPr id="10" name="图片 9">
            <a:extLst>
              <a:ext uri="{FF2B5EF4-FFF2-40B4-BE49-F238E27FC236}">
                <a16:creationId xmlns:a16="http://schemas.microsoft.com/office/drawing/2014/main" id="{5C2A8BB7-A5A9-47C8-8191-7B49B5938B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6091" y="1489871"/>
            <a:ext cx="1663109" cy="906071"/>
          </a:xfrm>
          <a:prstGeom prst="rect">
            <a:avLst/>
          </a:prstGeom>
        </p:spPr>
      </p:pic>
      <p:pic>
        <p:nvPicPr>
          <p:cNvPr id="15" name="图片 14">
            <a:extLst>
              <a:ext uri="{FF2B5EF4-FFF2-40B4-BE49-F238E27FC236}">
                <a16:creationId xmlns:a16="http://schemas.microsoft.com/office/drawing/2014/main" id="{E828FABE-051E-41FC-A3E7-C9B58980ECA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525971" y="2807924"/>
            <a:ext cx="3437603" cy="907200"/>
          </a:xfrm>
          <a:prstGeom prst="rect">
            <a:avLst/>
          </a:prstGeom>
        </p:spPr>
      </p:pic>
      <p:pic>
        <p:nvPicPr>
          <p:cNvPr id="17" name="图片 16">
            <a:extLst>
              <a:ext uri="{FF2B5EF4-FFF2-40B4-BE49-F238E27FC236}">
                <a16:creationId xmlns:a16="http://schemas.microsoft.com/office/drawing/2014/main" id="{9F095C53-8B9B-4A96-A5F3-F1650B1179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2199" y="4292150"/>
            <a:ext cx="1716302" cy="961353"/>
          </a:xfrm>
          <a:prstGeom prst="rect">
            <a:avLst/>
          </a:prstGeom>
        </p:spPr>
      </p:pic>
      <p:pic>
        <p:nvPicPr>
          <p:cNvPr id="18" name="图片 17">
            <a:extLst>
              <a:ext uri="{FF2B5EF4-FFF2-40B4-BE49-F238E27FC236}">
                <a16:creationId xmlns:a16="http://schemas.microsoft.com/office/drawing/2014/main" id="{9D03025A-0615-4791-84FD-474187F664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95595" y="4291200"/>
            <a:ext cx="1017741" cy="961200"/>
          </a:xfrm>
          <a:prstGeom prst="rect">
            <a:avLst/>
          </a:prstGeom>
        </p:spPr>
      </p:pic>
      <p:sp>
        <p:nvSpPr>
          <p:cNvPr id="11" name="灯片编号占位符 24">
            <a:extLst>
              <a:ext uri="{FF2B5EF4-FFF2-40B4-BE49-F238E27FC236}">
                <a16:creationId xmlns:a16="http://schemas.microsoft.com/office/drawing/2014/main" id="{1622C4BF-B564-4D08-B7B4-98DBE9FE4D1D}"/>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8</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4071110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0" y="0"/>
            <a:ext cx="12192000" cy="528320"/>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panose="020B0503020204020204" pitchFamily="34" charset="-122"/>
              <a:cs typeface="+mn-cs"/>
            </a:endParaRPr>
          </a:p>
        </p:txBody>
      </p:sp>
      <p:sp>
        <p:nvSpPr>
          <p:cNvPr id="6" name="文本框 5"/>
          <p:cNvSpPr txBox="1"/>
          <p:nvPr/>
        </p:nvSpPr>
        <p:spPr>
          <a:xfrm>
            <a:off x="386080" y="120650"/>
            <a:ext cx="1820545" cy="369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B3E4D"/>
                </a:solidFill>
                <a:effectLst/>
                <a:uLnTx/>
                <a:uFillTx/>
                <a:latin typeface="Calibri"/>
                <a:ea typeface="微软雅黑" panose="020B0503020204020204" pitchFamily="34" charset="-122"/>
                <a:cs typeface="+mn-cs"/>
              </a:rPr>
              <a:t>什么是姿态评估：</a:t>
            </a:r>
          </a:p>
        </p:txBody>
      </p:sp>
      <p:sp>
        <p:nvSpPr>
          <p:cNvPr id="7" name="文本框 6"/>
          <p:cNvSpPr txBox="1"/>
          <p:nvPr/>
        </p:nvSpPr>
        <p:spPr>
          <a:xfrm>
            <a:off x="2207895" y="122400"/>
            <a:ext cx="18656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Calibri"/>
                <a:ea typeface="微软雅黑" panose="020B0503020204020204" pitchFamily="34" charset="-122"/>
                <a:cs typeface="+mn-cs"/>
              </a:rPr>
              <a:t>姿态评估</a:t>
            </a:r>
          </a:p>
        </p:txBody>
      </p:sp>
      <p:sp>
        <p:nvSpPr>
          <p:cNvPr id="32" name="文本框 31">
            <a:extLst>
              <a:ext uri="{FF2B5EF4-FFF2-40B4-BE49-F238E27FC236}">
                <a16:creationId xmlns:a16="http://schemas.microsoft.com/office/drawing/2014/main" id="{F5A09991-79C0-4A0F-B7D6-6FC697C3E396}"/>
              </a:ext>
            </a:extLst>
          </p:cNvPr>
          <p:cNvSpPr txBox="1"/>
          <p:nvPr/>
        </p:nvSpPr>
        <p:spPr>
          <a:xfrm>
            <a:off x="386080" y="732298"/>
            <a:ext cx="5329926" cy="3725251"/>
          </a:xfrm>
          <a:prstGeom prst="rect">
            <a:avLst/>
          </a:prstGeom>
          <a:noFill/>
        </p:spPr>
        <p:txBody>
          <a:bodyPr wrap="square" rtlCol="0">
            <a:spAutoFit/>
          </a:bodyPr>
          <a:lstStyle/>
          <a:p>
            <a:pPr>
              <a:lnSpc>
                <a:spcPct val="120000"/>
              </a:lnSpc>
            </a:pPr>
            <a:r>
              <a:rPr lang="zh-CN" altLang="en-US" dirty="0"/>
              <a:t>按照评估方式分类</a:t>
            </a:r>
            <a:endParaRPr lang="en-US" altLang="zh-CN" dirty="0"/>
          </a:p>
          <a:p>
            <a:pPr marL="800100" lvl="1" indent="-342900">
              <a:lnSpc>
                <a:spcPct val="120000"/>
              </a:lnSpc>
              <a:buFont typeface="+mj-lt"/>
              <a:buAutoNum type="arabicPeriod"/>
            </a:pPr>
            <a:r>
              <a:rPr lang="zh-CN" altLang="en-US" dirty="0"/>
              <a:t>通过肉眼进行评估</a:t>
            </a:r>
            <a:endParaRPr lang="en-US" altLang="zh-CN" dirty="0"/>
          </a:p>
          <a:p>
            <a:pPr marL="800100" lvl="1" indent="-342900">
              <a:lnSpc>
                <a:spcPct val="120000"/>
              </a:lnSpc>
              <a:buFont typeface="+mj-lt"/>
              <a:buAutoNum type="arabicPeriod"/>
            </a:pPr>
            <a:endParaRPr lang="en-US" altLang="zh-CN" dirty="0"/>
          </a:p>
          <a:p>
            <a:pPr marL="800100" lvl="1" indent="-342900">
              <a:lnSpc>
                <a:spcPct val="120000"/>
              </a:lnSpc>
              <a:buFont typeface="+mj-lt"/>
              <a:buAutoNum type="arabicPeriod"/>
            </a:pPr>
            <a:endParaRPr lang="en-US" altLang="zh-CN" dirty="0"/>
          </a:p>
          <a:p>
            <a:pPr lvl="1">
              <a:lnSpc>
                <a:spcPct val="120000"/>
              </a:lnSpc>
            </a:pPr>
            <a:endParaRPr lang="en-US" altLang="zh-CN" dirty="0"/>
          </a:p>
          <a:p>
            <a:pPr marL="800100" lvl="1" indent="-342900">
              <a:lnSpc>
                <a:spcPct val="120000"/>
              </a:lnSpc>
              <a:buFont typeface="+mj-lt"/>
              <a:buAutoNum type="arabicPeriod" startAt="2"/>
            </a:pPr>
            <a:r>
              <a:rPr lang="zh-CN" altLang="en-US" dirty="0"/>
              <a:t>设备辅助评估</a:t>
            </a:r>
            <a:endParaRPr lang="en-US" altLang="zh-CN" dirty="0"/>
          </a:p>
          <a:p>
            <a:pPr marL="1257300" lvl="2" indent="-342900">
              <a:lnSpc>
                <a:spcPct val="120000"/>
              </a:lnSpc>
              <a:buFont typeface="+mj-lt"/>
              <a:buAutoNum type="alphaLcPeriod"/>
            </a:pPr>
            <a:r>
              <a:rPr lang="zh-CN" altLang="en-US" dirty="0"/>
              <a:t>基于其他设备的姿态评估</a:t>
            </a:r>
            <a:endParaRPr lang="en-US" altLang="zh-CN" dirty="0"/>
          </a:p>
          <a:p>
            <a:pPr marL="1257300" lvl="2" indent="-342900">
              <a:lnSpc>
                <a:spcPct val="120000"/>
              </a:lnSpc>
              <a:buFont typeface="+mj-lt"/>
              <a:buAutoNum type="alphaLcPeriod"/>
            </a:pPr>
            <a:endParaRPr lang="en-US" altLang="zh-CN" dirty="0"/>
          </a:p>
          <a:p>
            <a:pPr marL="1257300" lvl="2" indent="-342900">
              <a:lnSpc>
                <a:spcPct val="120000"/>
              </a:lnSpc>
              <a:buFont typeface="+mj-lt"/>
              <a:buAutoNum type="alphaLcPeriod"/>
            </a:pPr>
            <a:endParaRPr lang="en-US" altLang="zh-CN" dirty="0"/>
          </a:p>
          <a:p>
            <a:pPr marL="1257300" lvl="2" indent="-342900">
              <a:lnSpc>
                <a:spcPct val="120000"/>
              </a:lnSpc>
              <a:buFont typeface="+mj-lt"/>
              <a:buAutoNum type="alphaLcPeriod"/>
            </a:pPr>
            <a:endParaRPr lang="en-US" altLang="zh-CN" dirty="0"/>
          </a:p>
          <a:p>
            <a:pPr marL="1257300" lvl="2" indent="-342900">
              <a:lnSpc>
                <a:spcPct val="120000"/>
              </a:lnSpc>
              <a:buFont typeface="+mj-lt"/>
              <a:buAutoNum type="alphaLcPeriod"/>
            </a:pPr>
            <a:r>
              <a:rPr lang="zh-CN" altLang="en-US" dirty="0"/>
              <a:t>基于计算机视觉的姿态评估</a:t>
            </a:r>
            <a:endParaRPr lang="en-US" altLang="zh-CN" dirty="0"/>
          </a:p>
        </p:txBody>
      </p:sp>
      <p:grpSp>
        <p:nvGrpSpPr>
          <p:cNvPr id="22" name="组合 21">
            <a:extLst>
              <a:ext uri="{FF2B5EF4-FFF2-40B4-BE49-F238E27FC236}">
                <a16:creationId xmlns:a16="http://schemas.microsoft.com/office/drawing/2014/main" id="{1521F283-892B-48CA-BC19-9829A55162CE}"/>
              </a:ext>
            </a:extLst>
          </p:cNvPr>
          <p:cNvGrpSpPr/>
          <p:nvPr/>
        </p:nvGrpSpPr>
        <p:grpSpPr>
          <a:xfrm>
            <a:off x="1764667" y="3123342"/>
            <a:ext cx="5164923" cy="900000"/>
            <a:chOff x="1764667" y="3123342"/>
            <a:chExt cx="5164923" cy="900000"/>
          </a:xfrm>
        </p:grpSpPr>
        <p:pic>
          <p:nvPicPr>
            <p:cNvPr id="9" name="图片 8">
              <a:extLst>
                <a:ext uri="{FF2B5EF4-FFF2-40B4-BE49-F238E27FC236}">
                  <a16:creationId xmlns:a16="http://schemas.microsoft.com/office/drawing/2014/main" id="{5C051A7C-CC97-4081-A058-2318986E39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06499" y="3123342"/>
              <a:ext cx="823091" cy="900000"/>
            </a:xfrm>
            <a:prstGeom prst="rect">
              <a:avLst/>
            </a:prstGeom>
          </p:spPr>
        </p:pic>
        <p:pic>
          <p:nvPicPr>
            <p:cNvPr id="12" name="图片 11">
              <a:extLst>
                <a:ext uri="{FF2B5EF4-FFF2-40B4-BE49-F238E27FC236}">
                  <a16:creationId xmlns:a16="http://schemas.microsoft.com/office/drawing/2014/main" id="{42F4A485-C6BF-42AC-82D7-0FEE0B91120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68075" y="3123342"/>
              <a:ext cx="1236264" cy="900000"/>
            </a:xfrm>
            <a:prstGeom prst="rect">
              <a:avLst/>
            </a:prstGeom>
          </p:spPr>
        </p:pic>
        <p:pic>
          <p:nvPicPr>
            <p:cNvPr id="14" name="图片 13">
              <a:extLst>
                <a:ext uri="{FF2B5EF4-FFF2-40B4-BE49-F238E27FC236}">
                  <a16:creationId xmlns:a16="http://schemas.microsoft.com/office/drawing/2014/main" id="{0AF1E06B-C27C-412A-9D0D-56D2487A8F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764667" y="3123342"/>
              <a:ext cx="1253633" cy="899020"/>
            </a:xfrm>
            <a:prstGeom prst="rect">
              <a:avLst/>
            </a:prstGeom>
          </p:spPr>
        </p:pic>
        <p:pic>
          <p:nvPicPr>
            <p:cNvPr id="16" name="图片 15">
              <a:extLst>
                <a:ext uri="{FF2B5EF4-FFF2-40B4-BE49-F238E27FC236}">
                  <a16:creationId xmlns:a16="http://schemas.microsoft.com/office/drawing/2014/main" id="{47708DF9-1DB5-4E2F-8A92-4B0C677C9C6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320460" y="3123342"/>
              <a:ext cx="945455" cy="900000"/>
            </a:xfrm>
            <a:prstGeom prst="rect">
              <a:avLst/>
            </a:prstGeom>
          </p:spPr>
        </p:pic>
      </p:grpSp>
      <p:pic>
        <p:nvPicPr>
          <p:cNvPr id="1034" name="Picture 10" descr="辅助花滑评分的“AI裁判”，有多“火眼金睛”—新闻—科学网">
            <a:extLst>
              <a:ext uri="{FF2B5EF4-FFF2-40B4-BE49-F238E27FC236}">
                <a16:creationId xmlns:a16="http://schemas.microsoft.com/office/drawing/2014/main" id="{633924B5-B384-4029-B8EB-107F515EC06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92456" y="4628127"/>
            <a:ext cx="1954905" cy="11607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a:extLst>
              <a:ext uri="{FF2B5EF4-FFF2-40B4-BE49-F238E27FC236}">
                <a16:creationId xmlns:a16="http://schemas.microsoft.com/office/drawing/2014/main" id="{5CBCC470-5821-447B-B189-8C873184E422}"/>
              </a:ext>
            </a:extLst>
          </p:cNvPr>
          <p:cNvGrpSpPr/>
          <p:nvPr/>
        </p:nvGrpSpPr>
        <p:grpSpPr>
          <a:xfrm>
            <a:off x="1764000" y="1461600"/>
            <a:ext cx="6234411" cy="912462"/>
            <a:chOff x="1244917" y="1461600"/>
            <a:chExt cx="6234411" cy="912462"/>
          </a:xfrm>
        </p:grpSpPr>
        <p:pic>
          <p:nvPicPr>
            <p:cNvPr id="3" name="图片 2">
              <a:extLst>
                <a:ext uri="{FF2B5EF4-FFF2-40B4-BE49-F238E27FC236}">
                  <a16:creationId xmlns:a16="http://schemas.microsoft.com/office/drawing/2014/main" id="{0FC3640F-8592-44FE-B307-A68BD90282D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44917" y="1462863"/>
              <a:ext cx="1039500" cy="911199"/>
            </a:xfrm>
            <a:prstGeom prst="rect">
              <a:avLst/>
            </a:prstGeom>
          </p:spPr>
        </p:pic>
        <p:pic>
          <p:nvPicPr>
            <p:cNvPr id="1032" name="Picture 8">
              <a:extLst>
                <a:ext uri="{FF2B5EF4-FFF2-40B4-BE49-F238E27FC236}">
                  <a16:creationId xmlns:a16="http://schemas.microsoft.com/office/drawing/2014/main" id="{72891906-D079-4883-BD83-9243EC60CE58}"/>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088580" y="1461600"/>
              <a:ext cx="1367568" cy="910800"/>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C88A44AF-B0B2-47C9-AD5A-64FF5CB5139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69952" y="1461600"/>
              <a:ext cx="1609376" cy="910800"/>
            </a:xfrm>
            <a:prstGeom prst="rect">
              <a:avLst/>
            </a:prstGeom>
          </p:spPr>
        </p:pic>
        <p:pic>
          <p:nvPicPr>
            <p:cNvPr id="20" name="图片 19">
              <a:extLst>
                <a:ext uri="{FF2B5EF4-FFF2-40B4-BE49-F238E27FC236}">
                  <a16:creationId xmlns:a16="http://schemas.microsoft.com/office/drawing/2014/main" id="{3C8E9D6B-6525-4411-97EB-0A02887B3C4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667772" y="1461600"/>
              <a:ext cx="1037453" cy="910800"/>
            </a:xfrm>
            <a:prstGeom prst="rect">
              <a:avLst/>
            </a:prstGeom>
          </p:spPr>
        </p:pic>
      </p:grpSp>
      <p:pic>
        <p:nvPicPr>
          <p:cNvPr id="29" name="Picture 10">
            <a:extLst>
              <a:ext uri="{FF2B5EF4-FFF2-40B4-BE49-F238E27FC236}">
                <a16:creationId xmlns:a16="http://schemas.microsoft.com/office/drawing/2014/main" id="{1FB08256-08C4-4828-BC5F-A93C634AD372}"/>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762700" y="4628127"/>
            <a:ext cx="1968452" cy="1159200"/>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66FB7233-0A79-4121-8F8C-DD34A63067B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518044" y="4628127"/>
            <a:ext cx="2060800" cy="1159200"/>
          </a:xfrm>
          <a:prstGeom prst="rect">
            <a:avLst/>
          </a:prstGeom>
        </p:spPr>
      </p:pic>
      <p:pic>
        <p:nvPicPr>
          <p:cNvPr id="25" name="图片 24">
            <a:extLst>
              <a:ext uri="{FF2B5EF4-FFF2-40B4-BE49-F238E27FC236}">
                <a16:creationId xmlns:a16="http://schemas.microsoft.com/office/drawing/2014/main" id="{066B7EFC-95EB-4575-87CF-A69EED7EB44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049527" y="4628128"/>
            <a:ext cx="2060800" cy="1159200"/>
          </a:xfrm>
          <a:prstGeom prst="rect">
            <a:avLst/>
          </a:prstGeom>
        </p:spPr>
      </p:pic>
      <p:sp>
        <p:nvSpPr>
          <p:cNvPr id="24" name="灯片编号占位符 24">
            <a:extLst>
              <a:ext uri="{FF2B5EF4-FFF2-40B4-BE49-F238E27FC236}">
                <a16:creationId xmlns:a16="http://schemas.microsoft.com/office/drawing/2014/main" id="{1963D5E6-4CB1-4FC0-9CF6-B1CB13ECA7DA}"/>
              </a:ext>
            </a:extLst>
          </p:cNvPr>
          <p:cNvSpPr txBox="1">
            <a:spLocks/>
          </p:cNvSpPr>
          <p:nvPr/>
        </p:nvSpPr>
        <p:spPr>
          <a:xfrm>
            <a:off x="9441180" y="648589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200" rtl="0" eaLnBrk="1" fontAlgn="auto" latinLnBrk="0" hangingPunct="1">
              <a:lnSpc>
                <a:spcPct val="100000"/>
              </a:lnSpc>
              <a:spcBef>
                <a:spcPts val="0"/>
              </a:spcBef>
              <a:spcAft>
                <a:spcPts val="0"/>
              </a:spcAft>
              <a:buClrTx/>
              <a:buSzTx/>
              <a:buFontTx/>
              <a:buNone/>
              <a:tabLst/>
              <a:defRPr/>
            </a:pPr>
            <a:fld id="{37D73C2F-8721-4177-BB6F-36765C32F100}"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1219200" rtl="0" eaLnBrk="1" fontAlgn="auto" latinLnBrk="0" hangingPunct="1">
                <a:lnSpc>
                  <a:spcPct val="100000"/>
                </a:lnSpc>
                <a:spcBef>
                  <a:spcPts val="0"/>
                </a:spcBef>
                <a:spcAft>
                  <a:spcPts val="0"/>
                </a:spcAft>
                <a:buClrTx/>
                <a:buSzTx/>
                <a:buFontTx/>
                <a:buNone/>
                <a:tabLst/>
                <a:defRPr/>
              </a:pPr>
              <a:t>9</a:t>
            </a:fld>
            <a:endParaRPr kumimoji="0" lang="en-US" altLang="zh-CN"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2516100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IyNzgzYTRiZmZhZmJmODFlZWUxYjYyZTM3Zjc5NTMifQ=="/>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150514;#80063;#41227;"/>
</p:tagLst>
</file>

<file path=ppt/tags/tag1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150514;#80063;#41227;"/>
</p:tagLst>
</file>

<file path=ppt/tags/tag1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150514;#80063;#41227;"/>
</p:tagLst>
</file>

<file path=ppt/tags/tag1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
</p:tagLst>
</file>

<file path=ppt/tags/tag110.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150514;#80063;#41227;"/>
</p:tagLst>
</file>

<file path=ppt/tags/tag1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150514;#80063;#41227;"/>
</p:tagLst>
</file>

<file path=ppt/tags/tag1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150514;#80063;#41227;"/>
</p:tagLst>
</file>

<file path=ppt/tags/tag1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922,&quot;width&quot;:19199}"/>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
</p:tagLst>
</file>

<file path=ppt/tags/tag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
</p:tagLst>
</file>

<file path=ppt/tags/tag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2.xml><?xml version="1.0" encoding="utf-8"?>
<p:tagLst xmlns:a="http://schemas.openxmlformats.org/drawingml/2006/main" xmlns:r="http://schemas.openxmlformats.org/officeDocument/2006/relationships" xmlns:p="http://schemas.openxmlformats.org/presentationml/2006/main">
  <p:tag name="PA" val="v4.2.4"/>
</p:tagLst>
</file>

<file path=ppt/tags/tag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3.xml><?xml version="1.0" encoding="utf-8"?>
<p:tagLst xmlns:a="http://schemas.openxmlformats.org/drawingml/2006/main" xmlns:r="http://schemas.openxmlformats.org/officeDocument/2006/relationships" xmlns:p="http://schemas.openxmlformats.org/presentationml/2006/main">
  <p:tag name="PA" val="v4.2.4"/>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4.xml><?xml version="1.0" encoding="utf-8"?>
<p:tagLst xmlns:a="http://schemas.openxmlformats.org/drawingml/2006/main" xmlns:r="http://schemas.openxmlformats.org/officeDocument/2006/relationships" xmlns:p="http://schemas.openxmlformats.org/presentationml/2006/main">
  <p:tag name="PA" val="v4.2.4"/>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PA" val="v4.2.4"/>
</p:tagLst>
</file>

<file path=ppt/tags/tag50.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PA" val="v4.2.4"/>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PA" val="v4.2.4"/>
  <p:tag name="KSO_WM_UNIT_TEXT_FILL_FORE_SCHEMECOLOR_INDEX_BRIGHTNESS" val="0"/>
  <p:tag name="KSO_WM_UNIT_TEXT_FILL_FORE_SCHEMECOLOR_INDEX" val="2"/>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8.xml><?xml version="1.0" encoding="utf-8"?>
<p:tagLst xmlns:a="http://schemas.openxmlformats.org/drawingml/2006/main" xmlns:r="http://schemas.openxmlformats.org/officeDocument/2006/relationships" xmlns:p="http://schemas.openxmlformats.org/presentationml/2006/main">
  <p:tag name="PA" val="v4.2.4"/>
  <p:tag name="KSO_WM_UNIT_TEXT_FILL_FORE_SCHEMECOLOR_INDEX_BRIGHTNESS" val="0"/>
  <p:tag name="KSO_WM_UNIT_TEXT_FILL_FORE_SCHEMECOLOR_INDEX" val="14"/>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
</p:tagLst>
</file>

<file path=ppt/tags/tag90.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
</p:tagLst>
</file>

<file path=ppt/tags/tag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 name="ISLIDE.ICON" val="#94707;#375509;#381195;#150514;#150514;#80063;#41227;"/>
</p:tagLst>
</file>

<file path=ppt/tags/tag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2990</TotalTime>
  <Words>2772</Words>
  <Application>Microsoft Office PowerPoint</Application>
  <PresentationFormat>宽屏</PresentationFormat>
  <Paragraphs>464</Paragraphs>
  <Slides>55</Slides>
  <Notes>1</Notes>
  <HiddenSlides>0</HiddenSlides>
  <MMClips>3</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55</vt:i4>
      </vt:variant>
    </vt:vector>
  </HeadingPairs>
  <TitlesOfParts>
    <vt:vector size="63" baseType="lpstr">
      <vt:lpstr>Arial</vt:lpstr>
      <vt:lpstr>等线 Light</vt:lpstr>
      <vt:lpstr>Times New Roman</vt:lpstr>
      <vt:lpstr>Cambria Math</vt:lpstr>
      <vt:lpstr>Calibri</vt:lpstr>
      <vt:lpstr>微软雅黑</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Qing-Jun</cp:lastModifiedBy>
  <cp:revision>772</cp:revision>
  <dcterms:created xsi:type="dcterms:W3CDTF">2022-04-29T13:09:00Z</dcterms:created>
  <dcterms:modified xsi:type="dcterms:W3CDTF">2023-04-27T03:19:51Z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1929C36C57334A56ADC7B33E2082F1C3</vt:lpwstr>
  </property>
  <property fmtid="{D5CDD505-2E9C-101B-9397-08002B2CF9AE}" pid="3" name="KSOProductBuildVer">
    <vt:lpwstr>2052-11.1.0.11691</vt:lpwstr>
  </property>
</Properties>
</file>